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3" r:id="rId17"/>
    <p:sldId id="269"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ADA"/>
    <a:srgbClr val="262626"/>
    <a:srgbClr val="B3B9C1"/>
    <a:srgbClr val="3E2C1A"/>
    <a:srgbClr val="837F5E"/>
    <a:srgbClr val="9ED5D8"/>
    <a:srgbClr val="343837"/>
    <a:srgbClr val="018792"/>
    <a:srgbClr val="E6CD94"/>
    <a:srgbClr val="FE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18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7311C1-1638-4918-A9E9-CFA714875FC9}"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147529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311C1-1638-4918-A9E9-CFA714875FC9}"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374207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311C1-1638-4918-A9E9-CFA714875FC9}"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147347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311C1-1638-4918-A9E9-CFA714875FC9}"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1934639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D7311C1-1638-4918-A9E9-CFA714875FC9}"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264647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7311C1-1638-4918-A9E9-CFA714875FC9}"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349269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7311C1-1638-4918-A9E9-CFA714875FC9}" type="datetimeFigureOut">
              <a:rPr lang="en-US" smtClean="0"/>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341321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7311C1-1638-4918-A9E9-CFA714875FC9}"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2283726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311C1-1638-4918-A9E9-CFA714875FC9}" type="datetimeFigureOut">
              <a:rPr lang="en-US" smtClean="0"/>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3586139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D7311C1-1638-4918-A9E9-CFA714875FC9}"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2604723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D7311C1-1638-4918-A9E9-CFA714875FC9}"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F7AE6-4D63-451D-A7E3-8B3650CD4AD8}" type="slidenum">
              <a:rPr lang="en-US" smtClean="0"/>
              <a:t>‹#›</a:t>
            </a:fld>
            <a:endParaRPr lang="en-US"/>
          </a:p>
        </p:txBody>
      </p:sp>
    </p:spTree>
    <p:extLst>
      <p:ext uri="{BB962C8B-B14F-4D97-AF65-F5344CB8AC3E}">
        <p14:creationId xmlns:p14="http://schemas.microsoft.com/office/powerpoint/2010/main" val="97698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311C1-1638-4918-A9E9-CFA714875FC9}" type="datetimeFigureOut">
              <a:rPr lang="en-US" smtClean="0"/>
              <a:t>3/10/2024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0F7AE6-4D63-451D-A7E3-8B3650CD4AD8}" type="slidenum">
              <a:rPr lang="en-US" smtClean="0"/>
              <a:t>‹#›</a:t>
            </a:fld>
            <a:endParaRPr lang="en-US"/>
          </a:p>
        </p:txBody>
      </p:sp>
    </p:spTree>
    <p:extLst>
      <p:ext uri="{BB962C8B-B14F-4D97-AF65-F5344CB8AC3E}">
        <p14:creationId xmlns:p14="http://schemas.microsoft.com/office/powerpoint/2010/main" val="3280216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3.png"/><Relationship Id="rId5" Type="http://schemas.microsoft.com/office/2007/relationships/hdphoto" Target="../media/hdphoto9.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4.png"/><Relationship Id="rId5" Type="http://schemas.microsoft.com/office/2007/relationships/hdphoto" Target="../media/hdphoto16.wdp"/><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D788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10992" y="433994"/>
            <a:ext cx="5107021" cy="1827513"/>
          </a:xfrm>
        </p:spPr>
        <p:txBody>
          <a:bodyPr>
            <a:normAutofit/>
          </a:bodyPr>
          <a:lstStyle/>
          <a:p>
            <a:r>
              <a:rPr lang="en-US" sz="6600" b="1" dirty="0" smtClean="0">
                <a:solidFill>
                  <a:srgbClr val="DCDADA"/>
                </a:solidFill>
              </a:rPr>
              <a:t>Week 2</a:t>
            </a:r>
            <a:endParaRPr lang="en-US" sz="6600" b="1" dirty="0">
              <a:solidFill>
                <a:srgbClr val="DCDADA"/>
              </a:solidFill>
            </a:endParaRPr>
          </a:p>
        </p:txBody>
      </p:sp>
      <p:sp>
        <p:nvSpPr>
          <p:cNvPr id="3" name="Subtitle 2"/>
          <p:cNvSpPr>
            <a:spLocks noGrp="1"/>
          </p:cNvSpPr>
          <p:nvPr>
            <p:ph type="subTitle" idx="1"/>
          </p:nvPr>
        </p:nvSpPr>
        <p:spPr>
          <a:xfrm>
            <a:off x="1472629" y="3339193"/>
            <a:ext cx="9144000" cy="2404062"/>
          </a:xfrm>
        </p:spPr>
        <p:txBody>
          <a:bodyPr>
            <a:normAutofit fontScale="85000" lnSpcReduction="20000"/>
          </a:bodyPr>
          <a:lstStyle/>
          <a:p>
            <a:pPr algn="l"/>
            <a:r>
              <a:rPr lang="en-US" sz="3800" dirty="0">
                <a:solidFill>
                  <a:srgbClr val="DCDADA"/>
                </a:solidFill>
              </a:rPr>
              <a:t>Variables and constants</a:t>
            </a:r>
          </a:p>
          <a:p>
            <a:pPr algn="l"/>
            <a:r>
              <a:rPr lang="en-US" sz="3800" dirty="0">
                <a:solidFill>
                  <a:srgbClr val="DCDADA"/>
                </a:solidFill>
              </a:rPr>
              <a:t>Primitive and Reference Types</a:t>
            </a:r>
          </a:p>
          <a:p>
            <a:pPr algn="l"/>
            <a:r>
              <a:rPr lang="en-US" sz="3800" dirty="0">
                <a:solidFill>
                  <a:srgbClr val="DCDADA"/>
                </a:solidFill>
              </a:rPr>
              <a:t>Casting</a:t>
            </a:r>
          </a:p>
          <a:p>
            <a:pPr algn="l"/>
            <a:r>
              <a:rPr lang="en-US" sz="3800" dirty="0">
                <a:solidFill>
                  <a:srgbClr val="DCDADA"/>
                </a:solidFill>
              </a:rPr>
              <a:t>Numbers, Strings, and Arrays</a:t>
            </a:r>
          </a:p>
          <a:p>
            <a:pPr algn="l"/>
            <a:r>
              <a:rPr lang="en-US" sz="3800" dirty="0">
                <a:solidFill>
                  <a:srgbClr val="DCDADA"/>
                </a:solidFill>
              </a:rPr>
              <a:t>Read Input</a:t>
            </a:r>
          </a:p>
          <a:p>
            <a:pPr algn="l"/>
            <a:endParaRPr lang="en-US" dirty="0">
              <a:solidFill>
                <a:srgbClr val="43403B"/>
              </a:solidFill>
            </a:endParaRPr>
          </a:p>
        </p:txBody>
      </p:sp>
    </p:spTree>
    <p:extLst>
      <p:ext uri="{BB962C8B-B14F-4D97-AF65-F5344CB8AC3E}">
        <p14:creationId xmlns:p14="http://schemas.microsoft.com/office/powerpoint/2010/main" val="3958936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D788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742" y="2676810"/>
            <a:ext cx="12089258" cy="1325563"/>
          </a:xfrm>
        </p:spPr>
        <p:txBody>
          <a:bodyPr>
            <a:noAutofit/>
          </a:bodyPr>
          <a:lstStyle/>
          <a:p>
            <a:pPr algn="ctr"/>
            <a:r>
              <a:rPr lang="en-US" sz="5400" b="1" dirty="0" smtClean="0">
                <a:solidFill>
                  <a:srgbClr val="C6C3C2"/>
                </a:solidFill>
              </a:rPr>
              <a:t>As a best practice Always use meaningful and descriptive names for your variables</a:t>
            </a:r>
            <a:endParaRPr lang="en-US" sz="5400" b="1" dirty="0">
              <a:solidFill>
                <a:srgbClr val="C6C3C2"/>
              </a:solidFill>
            </a:endParaRPr>
          </a:p>
        </p:txBody>
      </p:sp>
    </p:spTree>
    <p:extLst>
      <p:ext uri="{BB962C8B-B14F-4D97-AF65-F5344CB8AC3E}">
        <p14:creationId xmlns:p14="http://schemas.microsoft.com/office/powerpoint/2010/main" val="3092179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624655"/>
          </a:xfrm>
        </p:spPr>
        <p:txBody>
          <a:bodyPr>
            <a:normAutofit/>
          </a:bodyPr>
          <a:lstStyle/>
          <a:p>
            <a:r>
              <a:rPr lang="en-US" dirty="0" smtClean="0">
                <a:solidFill>
                  <a:srgbClr val="C6C3C2"/>
                </a:solidFill>
              </a:rPr>
              <a:t>We can use underscore to separate large numbers to make them easies to understand, just like using commas in Math 123,456,789</a:t>
            </a:r>
            <a:endParaRPr lang="en-US" dirty="0">
              <a:solidFill>
                <a:srgbClr val="C6C3C2"/>
              </a:solidFill>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97969" y="4037745"/>
            <a:ext cx="9182223" cy="626723"/>
          </a:xfrm>
          <a:prstGeom prst="rect">
            <a:avLst/>
          </a:prstGeom>
        </p:spPr>
      </p:pic>
    </p:spTree>
    <p:extLst>
      <p:ext uri="{BB962C8B-B14F-4D97-AF65-F5344CB8AC3E}">
        <p14:creationId xmlns:p14="http://schemas.microsoft.com/office/powerpoint/2010/main" val="2616635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9930" y="5001968"/>
            <a:ext cx="10515600" cy="1325563"/>
          </a:xfrm>
        </p:spPr>
        <p:txBody>
          <a:bodyPr>
            <a:normAutofit/>
          </a:bodyPr>
          <a:lstStyle/>
          <a:p>
            <a:pPr algn="ctr"/>
            <a:r>
              <a:rPr lang="en-US" sz="3200" dirty="0" smtClean="0">
                <a:solidFill>
                  <a:srgbClr val="C6C3C2"/>
                </a:solidFill>
              </a:rPr>
              <a:t>We can use a small L but it looks like the number 1 so it’s better to use capital</a:t>
            </a:r>
            <a:endParaRPr lang="en-US" sz="3200" dirty="0">
              <a:solidFill>
                <a:srgbClr val="C6C3C2"/>
              </a:solidFill>
            </a:endParaRPr>
          </a:p>
        </p:txBody>
      </p:sp>
      <p:pic>
        <p:nvPicPr>
          <p:cNvPr id="3" name="Picture 2"/>
          <p:cNvPicPr>
            <a:picLocks noChangeAspect="1"/>
          </p:cNvPicPr>
          <p:nvPr/>
        </p:nvPicPr>
        <p:blipFill>
          <a:blip r:embed="rId2"/>
          <a:stretch>
            <a:fillRect/>
          </a:stretch>
        </p:blipFill>
        <p:spPr>
          <a:xfrm>
            <a:off x="2235272" y="636998"/>
            <a:ext cx="7721456" cy="1365699"/>
          </a:xfrm>
          <a:prstGeom prst="rect">
            <a:avLst/>
          </a:prstGeom>
        </p:spPr>
      </p:pic>
      <p:pic>
        <p:nvPicPr>
          <p:cNvPr id="4" name="Picture 3"/>
          <p:cNvPicPr>
            <a:picLocks noChangeAspect="1"/>
          </p:cNvPicPr>
          <p:nvPr/>
        </p:nvPicPr>
        <p:blipFill>
          <a:blip r:embed="rId3"/>
          <a:stretch>
            <a:fillRect/>
          </a:stretch>
        </p:blipFill>
        <p:spPr>
          <a:xfrm>
            <a:off x="2235272" y="2294921"/>
            <a:ext cx="7721456" cy="538195"/>
          </a:xfrm>
          <a:prstGeom prst="rect">
            <a:avLst/>
          </a:prstGeom>
        </p:spPr>
      </p:pic>
      <p:pic>
        <p:nvPicPr>
          <p:cNvPr id="5" name="Picture 4"/>
          <p:cNvPicPr>
            <a:picLocks noChangeAspect="1"/>
          </p:cNvPicPr>
          <p:nvPr/>
        </p:nvPicPr>
        <p:blipFill>
          <a:blip r:embed="rId4"/>
          <a:stretch>
            <a:fillRect/>
          </a:stretch>
        </p:blipFill>
        <p:spPr>
          <a:xfrm>
            <a:off x="2235272" y="3678669"/>
            <a:ext cx="7977240" cy="477746"/>
          </a:xfrm>
          <a:prstGeom prst="rect">
            <a:avLst/>
          </a:prstGeom>
        </p:spPr>
      </p:pic>
    </p:spTree>
    <p:extLst>
      <p:ext uri="{BB962C8B-B14F-4D97-AF65-F5344CB8AC3E}">
        <p14:creationId xmlns:p14="http://schemas.microsoft.com/office/powerpoint/2010/main" val="3522691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9930" y="5001968"/>
            <a:ext cx="10515600" cy="1325563"/>
          </a:xfrm>
        </p:spPr>
        <p:txBody>
          <a:bodyPr>
            <a:normAutofit/>
          </a:bodyPr>
          <a:lstStyle/>
          <a:p>
            <a:pPr algn="ctr"/>
            <a:r>
              <a:rPr lang="en-US" sz="3200" dirty="0" smtClean="0">
                <a:solidFill>
                  <a:srgbClr val="C6C3C2"/>
                </a:solidFill>
              </a:rPr>
              <a:t>Same for float and double</a:t>
            </a:r>
            <a:endParaRPr lang="en-US" sz="3200" dirty="0">
              <a:solidFill>
                <a:srgbClr val="C6C3C2"/>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89220" y="821656"/>
            <a:ext cx="6041350" cy="512202"/>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971464" y="4398975"/>
            <a:ext cx="5859106" cy="512832"/>
          </a:xfrm>
          <a:prstGeom prst="rect">
            <a:avLst/>
          </a:prstGeom>
        </p:spPr>
      </p:pic>
      <p:grpSp>
        <p:nvGrpSpPr>
          <p:cNvPr id="14" name="Group 13"/>
          <p:cNvGrpSpPr/>
          <p:nvPr/>
        </p:nvGrpSpPr>
        <p:grpSpPr>
          <a:xfrm>
            <a:off x="2569654" y="1750548"/>
            <a:ext cx="8002454" cy="2517169"/>
            <a:chOff x="2569654" y="1750548"/>
            <a:chExt cx="8002454" cy="2517169"/>
          </a:xfrm>
        </p:grpSpPr>
        <p:pic>
          <p:nvPicPr>
            <p:cNvPr id="7" name="Picture 6"/>
            <p:cNvPicPr>
              <a:picLocks noChangeAspect="1"/>
            </p:cNvPicPr>
            <p:nvPr/>
          </p:nvPicPr>
          <p:blipFill rotWithShape="1">
            <a:blip r:embed="rId6">
              <a:clrChange>
                <a:clrFrom>
                  <a:srgbClr val="1F1F1F"/>
                </a:clrFrom>
                <a:clrTo>
                  <a:srgbClr val="1F1F1F">
                    <a:alpha val="0"/>
                  </a:srgbClr>
                </a:clrTo>
              </a:clrChange>
              <a:extLst>
                <a:ext uri="{BEBA8EAE-BF5A-486C-A8C5-ECC9F3942E4B}">
                  <a14:imgProps xmlns:a14="http://schemas.microsoft.com/office/drawing/2010/main">
                    <a14:imgLayer r:embed="rId7">
                      <a14:imgEffect>
                        <a14:sharpenSoften amount="25000"/>
                      </a14:imgEffect>
                    </a14:imgLayer>
                  </a14:imgProps>
                </a:ext>
              </a:extLst>
            </a:blip>
            <a:srcRect t="1475" r="1010" b="3259"/>
            <a:stretch/>
          </p:blipFill>
          <p:spPr>
            <a:xfrm>
              <a:off x="2899545" y="1750548"/>
              <a:ext cx="7169129" cy="2517169"/>
            </a:xfrm>
            <a:prstGeom prst="rect">
              <a:avLst/>
            </a:prstGeom>
          </p:spPr>
        </p:pic>
        <p:pic>
          <p:nvPicPr>
            <p:cNvPr id="10" name="Picture 9"/>
            <p:cNvPicPr>
              <a:picLocks noChangeAspect="1"/>
            </p:cNvPicPr>
            <p:nvPr/>
          </p:nvPicPr>
          <p:blipFill>
            <a:blip r:embed="rId8"/>
            <a:stretch>
              <a:fillRect/>
            </a:stretch>
          </p:blipFill>
          <p:spPr>
            <a:xfrm>
              <a:off x="2569654" y="2192457"/>
              <a:ext cx="3995533" cy="1950912"/>
            </a:xfrm>
            <a:prstGeom prst="rect">
              <a:avLst/>
            </a:prstGeom>
            <a:ln>
              <a:noFill/>
            </a:ln>
            <a:effectLst>
              <a:softEdge rad="112500"/>
            </a:effectLst>
          </p:spPr>
        </p:pic>
        <p:pic>
          <p:nvPicPr>
            <p:cNvPr id="11" name="Picture 10"/>
            <p:cNvPicPr>
              <a:picLocks noChangeAspect="1"/>
            </p:cNvPicPr>
            <p:nvPr/>
          </p:nvPicPr>
          <p:blipFill>
            <a:blip r:embed="rId8"/>
            <a:stretch>
              <a:fillRect/>
            </a:stretch>
          </p:blipFill>
          <p:spPr>
            <a:xfrm>
              <a:off x="8830570" y="1767284"/>
              <a:ext cx="1741538" cy="850346"/>
            </a:xfrm>
            <a:prstGeom prst="rect">
              <a:avLst/>
            </a:prstGeom>
            <a:ln>
              <a:noFill/>
            </a:ln>
            <a:effectLst>
              <a:softEdge rad="112500"/>
            </a:effectLst>
          </p:spPr>
        </p:pic>
        <p:pic>
          <p:nvPicPr>
            <p:cNvPr id="12" name="Picture 11"/>
            <p:cNvPicPr>
              <a:picLocks noChangeAspect="1"/>
            </p:cNvPicPr>
            <p:nvPr/>
          </p:nvPicPr>
          <p:blipFill>
            <a:blip r:embed="rId8"/>
            <a:stretch>
              <a:fillRect/>
            </a:stretch>
          </p:blipFill>
          <p:spPr>
            <a:xfrm>
              <a:off x="6174770" y="2274649"/>
              <a:ext cx="2050878" cy="355385"/>
            </a:xfrm>
            <a:prstGeom prst="rect">
              <a:avLst/>
            </a:prstGeom>
            <a:ln>
              <a:noFill/>
            </a:ln>
            <a:effectLst>
              <a:softEdge rad="112500"/>
            </a:effectLst>
          </p:spPr>
        </p:pic>
        <p:pic>
          <p:nvPicPr>
            <p:cNvPr id="13" name="Picture 12"/>
            <p:cNvPicPr>
              <a:picLocks noChangeAspect="1"/>
            </p:cNvPicPr>
            <p:nvPr/>
          </p:nvPicPr>
          <p:blipFill>
            <a:blip r:embed="rId8"/>
            <a:stretch>
              <a:fillRect/>
            </a:stretch>
          </p:blipFill>
          <p:spPr>
            <a:xfrm>
              <a:off x="8368571" y="2262245"/>
              <a:ext cx="2122460" cy="367789"/>
            </a:xfrm>
            <a:prstGeom prst="rect">
              <a:avLst/>
            </a:prstGeom>
            <a:ln>
              <a:noFill/>
            </a:ln>
            <a:effectLst>
              <a:softEdge rad="112500"/>
            </a:effectLst>
          </p:spPr>
        </p:pic>
      </p:grpSp>
    </p:spTree>
    <p:extLst>
      <p:ext uri="{BB962C8B-B14F-4D97-AF65-F5344CB8AC3E}">
        <p14:creationId xmlns:p14="http://schemas.microsoft.com/office/powerpoint/2010/main" val="3828986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788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742" y="457592"/>
            <a:ext cx="12089258" cy="1325563"/>
          </a:xfrm>
        </p:spPr>
        <p:txBody>
          <a:bodyPr>
            <a:noAutofit/>
          </a:bodyPr>
          <a:lstStyle/>
          <a:p>
            <a:pPr algn="ctr"/>
            <a:r>
              <a:rPr lang="en-US" sz="5400" b="1" dirty="0" smtClean="0">
                <a:solidFill>
                  <a:srgbClr val="C6C3C2"/>
                </a:solidFill>
              </a:rPr>
              <a:t>Difference Between Primitive &amp; Reference</a:t>
            </a:r>
            <a:br>
              <a:rPr lang="en-US" sz="5400" b="1" dirty="0" smtClean="0">
                <a:solidFill>
                  <a:srgbClr val="C6C3C2"/>
                </a:solidFill>
              </a:rPr>
            </a:br>
            <a:r>
              <a:rPr lang="en-US" sz="5400" b="1" dirty="0" smtClean="0">
                <a:solidFill>
                  <a:srgbClr val="C6C3C2"/>
                </a:solidFill>
              </a:rPr>
              <a:t>Types</a:t>
            </a:r>
            <a:endParaRPr lang="en-US" sz="5400" b="1" dirty="0">
              <a:solidFill>
                <a:srgbClr val="C6C3C2"/>
              </a:solidFill>
            </a:endParaRPr>
          </a:p>
        </p:txBody>
      </p:sp>
      <p:sp>
        <p:nvSpPr>
          <p:cNvPr id="3" name="Title 1"/>
          <p:cNvSpPr txBox="1">
            <a:spLocks/>
          </p:cNvSpPr>
          <p:nvPr/>
        </p:nvSpPr>
        <p:spPr>
          <a:xfrm>
            <a:off x="234593" y="2592904"/>
            <a:ext cx="12089258" cy="33661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b="1" dirty="0" smtClean="0">
                <a:solidFill>
                  <a:srgbClr val="C6C3C2"/>
                </a:solidFill>
              </a:rPr>
              <a:t>For Reference types we need to use the new operator to allocate memory for variables (Released by JRE)</a:t>
            </a:r>
          </a:p>
          <a:p>
            <a:pPr marL="571500" indent="-571500">
              <a:buFont typeface="Arial" panose="020B0604020202020204" pitchFamily="34" charset="0"/>
              <a:buChar char="•"/>
            </a:pPr>
            <a:r>
              <a:rPr lang="en-US" sz="3600" b="1" dirty="0" smtClean="0">
                <a:solidFill>
                  <a:srgbClr val="C6C3C2"/>
                </a:solidFill>
              </a:rPr>
              <a:t>Reference types have members while Primitive types do not</a:t>
            </a:r>
          </a:p>
          <a:p>
            <a:pPr marL="571500" indent="-571500">
              <a:buFont typeface="Arial" panose="020B0604020202020204" pitchFamily="34" charset="0"/>
              <a:buChar char="•"/>
            </a:pPr>
            <a:endParaRPr lang="en-US" sz="4000" b="1" dirty="0" smtClean="0">
              <a:solidFill>
                <a:srgbClr val="C6C3C2"/>
              </a:solidFill>
            </a:endParaRPr>
          </a:p>
          <a:p>
            <a:r>
              <a:rPr lang="en-US" sz="4000" b="1" dirty="0">
                <a:solidFill>
                  <a:srgbClr val="C6C3C2"/>
                </a:solidFill>
              </a:rPr>
              <a:t>An object is an instance of a </a:t>
            </a:r>
            <a:endParaRPr lang="en-US" sz="4000" b="1" dirty="0" smtClean="0">
              <a:solidFill>
                <a:srgbClr val="C6C3C2"/>
              </a:solidFill>
            </a:endParaRPr>
          </a:p>
          <a:p>
            <a:r>
              <a:rPr lang="en-US" sz="4000" b="1" dirty="0" smtClean="0">
                <a:solidFill>
                  <a:srgbClr val="C6C3C2"/>
                </a:solidFill>
              </a:rPr>
              <a:t>class </a:t>
            </a:r>
            <a:r>
              <a:rPr lang="en-US" sz="4000" b="1" dirty="0">
                <a:solidFill>
                  <a:srgbClr val="C6C3C2"/>
                </a:solidFill>
              </a:rPr>
              <a:t>now this object or this </a:t>
            </a:r>
            <a:endParaRPr lang="en-US" sz="4000" b="1" dirty="0" smtClean="0">
              <a:solidFill>
                <a:srgbClr val="C6C3C2"/>
              </a:solidFill>
            </a:endParaRPr>
          </a:p>
          <a:p>
            <a:r>
              <a:rPr lang="en-US" sz="4000" b="1" dirty="0" smtClean="0">
                <a:solidFill>
                  <a:srgbClr val="C6C3C2"/>
                </a:solidFill>
              </a:rPr>
              <a:t>class have </a:t>
            </a:r>
            <a:r>
              <a:rPr lang="en-US" sz="4000" b="1" dirty="0">
                <a:solidFill>
                  <a:srgbClr val="C6C3C2"/>
                </a:solidFill>
              </a:rPr>
              <a:t>members that we </a:t>
            </a:r>
            <a:endParaRPr lang="en-US" sz="4000" b="1" dirty="0" smtClean="0">
              <a:solidFill>
                <a:srgbClr val="C6C3C2"/>
              </a:solidFill>
            </a:endParaRPr>
          </a:p>
          <a:p>
            <a:r>
              <a:rPr lang="en-US" sz="4000" b="1" dirty="0" smtClean="0">
                <a:solidFill>
                  <a:srgbClr val="C6C3C2"/>
                </a:solidFill>
              </a:rPr>
              <a:t>can </a:t>
            </a:r>
            <a:r>
              <a:rPr lang="en-US" sz="4000" b="1" dirty="0">
                <a:solidFill>
                  <a:srgbClr val="C6C3C2"/>
                </a:solidFill>
              </a:rPr>
              <a:t>access using the dot operator</a:t>
            </a:r>
          </a:p>
        </p:txBody>
      </p:sp>
      <p:pic>
        <p:nvPicPr>
          <p:cNvPr id="4" name="Picture 3"/>
          <p:cNvPicPr>
            <a:picLocks noChangeAspect="1"/>
          </p:cNvPicPr>
          <p:nvPr/>
        </p:nvPicPr>
        <p:blipFill>
          <a:blip r:embed="rId2"/>
          <a:stretch>
            <a:fillRect/>
          </a:stretch>
        </p:blipFill>
        <p:spPr>
          <a:xfrm>
            <a:off x="6356403" y="3679605"/>
            <a:ext cx="4883401" cy="2197213"/>
          </a:xfrm>
          <a:prstGeom prst="rect">
            <a:avLst/>
          </a:prstGeom>
        </p:spPr>
      </p:pic>
    </p:spTree>
    <p:extLst>
      <p:ext uri="{BB962C8B-B14F-4D97-AF65-F5344CB8AC3E}">
        <p14:creationId xmlns:p14="http://schemas.microsoft.com/office/powerpoint/2010/main" val="1935186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838200" y="2539385"/>
            <a:ext cx="6273796" cy="1943993"/>
          </a:xfrm>
          <a:prstGeom prst="rect">
            <a:avLst/>
          </a:prstGeom>
        </p:spPr>
      </p:pic>
      <p:pic>
        <p:nvPicPr>
          <p:cNvPr id="4" name="Picture 3"/>
          <p:cNvPicPr>
            <a:picLocks noChangeAspect="1"/>
          </p:cNvPicPr>
          <p:nvPr/>
        </p:nvPicPr>
        <p:blipFill>
          <a:blip r:embed="rId3"/>
          <a:stretch>
            <a:fillRect/>
          </a:stretch>
        </p:blipFill>
        <p:spPr>
          <a:xfrm>
            <a:off x="7604295" y="2765416"/>
            <a:ext cx="4271160" cy="1529181"/>
          </a:xfrm>
          <a:prstGeom prst="rect">
            <a:avLst/>
          </a:prstGeom>
        </p:spPr>
      </p:pic>
    </p:spTree>
    <p:extLst>
      <p:ext uri="{BB962C8B-B14F-4D97-AF65-F5344CB8AC3E}">
        <p14:creationId xmlns:p14="http://schemas.microsoft.com/office/powerpoint/2010/main" val="3945533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t="-1" b="3053"/>
          <a:stretch/>
        </p:blipFill>
        <p:spPr>
          <a:xfrm>
            <a:off x="799130" y="2678885"/>
            <a:ext cx="10493672" cy="2283533"/>
          </a:xfrm>
          <a:prstGeom prst="rect">
            <a:avLst/>
          </a:prstGeom>
        </p:spPr>
      </p:pic>
    </p:spTree>
    <p:extLst>
      <p:ext uri="{BB962C8B-B14F-4D97-AF65-F5344CB8AC3E}">
        <p14:creationId xmlns:p14="http://schemas.microsoft.com/office/powerpoint/2010/main" val="336366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64000">
              <a:srgbClr val="1C315A"/>
            </a:gs>
            <a:gs pos="100000">
              <a:srgbClr val="13223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859623" y="365125"/>
            <a:ext cx="9030984" cy="6042313"/>
          </a:xfrm>
          <a:prstGeom prst="rect">
            <a:avLst/>
          </a:prstGeom>
        </p:spPr>
      </p:pic>
    </p:spTree>
    <p:extLst>
      <p:ext uri="{BB962C8B-B14F-4D97-AF65-F5344CB8AC3E}">
        <p14:creationId xmlns:p14="http://schemas.microsoft.com/office/powerpoint/2010/main" val="3287903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4000">
              <a:srgbClr val="1C315A"/>
            </a:gs>
            <a:gs pos="100000">
              <a:srgbClr val="13223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41727" y="724917"/>
            <a:ext cx="8539962" cy="5576914"/>
          </a:xfrm>
          <a:prstGeom prst="rect">
            <a:avLst/>
          </a:prstGeom>
        </p:spPr>
      </p:pic>
    </p:spTree>
    <p:extLst>
      <p:ext uri="{BB962C8B-B14F-4D97-AF65-F5344CB8AC3E}">
        <p14:creationId xmlns:p14="http://schemas.microsoft.com/office/powerpoint/2010/main" val="2565317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47E7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742" y="2676810"/>
            <a:ext cx="12089258" cy="1325563"/>
          </a:xfrm>
        </p:spPr>
        <p:txBody>
          <a:bodyPr>
            <a:noAutofit/>
          </a:bodyPr>
          <a:lstStyle/>
          <a:p>
            <a:pPr algn="ctr"/>
            <a:r>
              <a:rPr lang="en-US" sz="5400" dirty="0" smtClean="0">
                <a:solidFill>
                  <a:srgbClr val="43403B"/>
                </a:solidFill>
              </a:rPr>
              <a:t>Reference </a:t>
            </a:r>
            <a:r>
              <a:rPr lang="en-US" sz="5400" dirty="0">
                <a:solidFill>
                  <a:srgbClr val="43403B"/>
                </a:solidFill>
              </a:rPr>
              <a:t>types are copied by the </a:t>
            </a:r>
            <a:r>
              <a:rPr lang="en-US" sz="5400" b="1" dirty="0">
                <a:solidFill>
                  <a:srgbClr val="43403B"/>
                </a:solidFill>
              </a:rPr>
              <a:t>references</a:t>
            </a:r>
            <a:r>
              <a:rPr lang="en-US" sz="5400" dirty="0">
                <a:solidFill>
                  <a:srgbClr val="43403B"/>
                </a:solidFill>
              </a:rPr>
              <a:t> whereas primitive types </a:t>
            </a:r>
            <a:r>
              <a:rPr lang="en-US" sz="5400" dirty="0" smtClean="0">
                <a:solidFill>
                  <a:srgbClr val="43403B"/>
                </a:solidFill>
              </a:rPr>
              <a:t>are</a:t>
            </a:r>
            <a:r>
              <a:rPr lang="en-US" sz="5400" dirty="0">
                <a:solidFill>
                  <a:srgbClr val="43403B"/>
                </a:solidFill>
              </a:rPr>
              <a:t/>
            </a:r>
            <a:br>
              <a:rPr lang="en-US" sz="5400" dirty="0">
                <a:solidFill>
                  <a:srgbClr val="43403B"/>
                </a:solidFill>
              </a:rPr>
            </a:br>
            <a:r>
              <a:rPr lang="en-US" sz="5400" dirty="0">
                <a:solidFill>
                  <a:srgbClr val="43403B"/>
                </a:solidFill>
              </a:rPr>
              <a:t>copied by their </a:t>
            </a:r>
            <a:r>
              <a:rPr lang="en-US" sz="5400" b="1" dirty="0">
                <a:solidFill>
                  <a:srgbClr val="43403B"/>
                </a:solidFill>
              </a:rPr>
              <a:t>value</a:t>
            </a:r>
            <a:r>
              <a:rPr lang="en-US" sz="5400" dirty="0">
                <a:solidFill>
                  <a:srgbClr val="43403B"/>
                </a:solidFill>
              </a:rPr>
              <a:t> and these values are completely independent of each other</a:t>
            </a:r>
          </a:p>
        </p:txBody>
      </p:sp>
    </p:spTree>
    <p:extLst>
      <p:ext uri="{BB962C8B-B14F-4D97-AF65-F5344CB8AC3E}">
        <p14:creationId xmlns:p14="http://schemas.microsoft.com/office/powerpoint/2010/main" val="1163115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315A"/>
        </a:solidFill>
        <a:effectLst/>
      </p:bgPr>
    </p:bg>
    <p:spTree>
      <p:nvGrpSpPr>
        <p:cNvPr id="1" name=""/>
        <p:cNvGrpSpPr/>
        <p:nvPr/>
      </p:nvGrpSpPr>
      <p:grpSpPr>
        <a:xfrm>
          <a:off x="0" y="0"/>
          <a:ext cx="0" cy="0"/>
          <a:chOff x="0" y="0"/>
          <a:chExt cx="0" cy="0"/>
        </a:xfrm>
      </p:grpSpPr>
      <p:sp>
        <p:nvSpPr>
          <p:cNvPr id="5" name="Rectangle 4"/>
          <p:cNvSpPr/>
          <p:nvPr/>
        </p:nvSpPr>
        <p:spPr>
          <a:xfrm>
            <a:off x="4653885" y="90597"/>
            <a:ext cx="2965877" cy="923330"/>
          </a:xfrm>
          <a:prstGeom prst="rect">
            <a:avLst/>
          </a:prstGeom>
          <a:noFill/>
        </p:spPr>
        <p:txBody>
          <a:bodyPr wrap="none" lIns="91440" tIns="45720" rIns="91440" bIns="45720">
            <a:spAutoFit/>
          </a:bodyPr>
          <a:lstStyle/>
          <a:p>
            <a:pPr algn="ctr"/>
            <a:r>
              <a:rPr lang="en-US" sz="5400" dirty="0">
                <a:ln w="12700" cmpd="sng">
                  <a:noFill/>
                  <a:prstDash val="solid"/>
                </a:ln>
                <a:solidFill>
                  <a:srgbClr val="DCD7D2"/>
                </a:solidFill>
              </a:rPr>
              <a:t>Functions</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74979" y="1323481"/>
            <a:ext cx="8609261" cy="2293297"/>
          </a:xfrm>
          <a:prstGeom prst="rect">
            <a:avLst/>
          </a:prstGeom>
        </p:spPr>
      </p:pic>
    </p:spTree>
    <p:extLst>
      <p:ext uri="{BB962C8B-B14F-4D97-AF65-F5344CB8AC3E}">
        <p14:creationId xmlns:p14="http://schemas.microsoft.com/office/powerpoint/2010/main" val="1187417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847E7C"/>
                </a:solidFill>
              </a:rPr>
              <a:t>Constants</a:t>
            </a:r>
            <a:endParaRPr lang="en-US" sz="5400" b="1" dirty="0">
              <a:solidFill>
                <a:srgbClr val="847E7C"/>
              </a:solidFill>
            </a:endParaRPr>
          </a:p>
        </p:txBody>
      </p:sp>
      <p:pic>
        <p:nvPicPr>
          <p:cNvPr id="3" name="Picture 2"/>
          <p:cNvPicPr>
            <a:picLocks noChangeAspect="1"/>
          </p:cNvPicPr>
          <p:nvPr/>
        </p:nvPicPr>
        <p:blipFill>
          <a:blip r:embed="rId2"/>
          <a:stretch>
            <a:fillRect/>
          </a:stretch>
        </p:blipFill>
        <p:spPr>
          <a:xfrm>
            <a:off x="1819947" y="2344744"/>
            <a:ext cx="8754952" cy="2658770"/>
          </a:xfrm>
          <a:prstGeom prst="rect">
            <a:avLst/>
          </a:prstGeom>
        </p:spPr>
      </p:pic>
      <p:pic>
        <p:nvPicPr>
          <p:cNvPr id="4" name="Picture 3"/>
          <p:cNvPicPr>
            <a:picLocks noChangeAspect="1"/>
          </p:cNvPicPr>
          <p:nvPr/>
        </p:nvPicPr>
        <p:blipFill>
          <a:blip r:embed="rId3"/>
          <a:stretch>
            <a:fillRect/>
          </a:stretch>
        </p:blipFill>
        <p:spPr>
          <a:xfrm>
            <a:off x="1819946" y="5409907"/>
            <a:ext cx="6100413" cy="497733"/>
          </a:xfrm>
          <a:prstGeom prst="rect">
            <a:avLst/>
          </a:prstGeom>
        </p:spPr>
      </p:pic>
    </p:spTree>
    <p:extLst>
      <p:ext uri="{BB962C8B-B14F-4D97-AF65-F5344CB8AC3E}">
        <p14:creationId xmlns:p14="http://schemas.microsoft.com/office/powerpoint/2010/main" val="1752315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C6C3C2"/>
                </a:solidFill>
              </a:rPr>
              <a:t>Strings</a:t>
            </a:r>
          </a:p>
        </p:txBody>
      </p:sp>
      <p:pic>
        <p:nvPicPr>
          <p:cNvPr id="3" name="Picture 2"/>
          <p:cNvPicPr>
            <a:picLocks noChangeAspect="1"/>
          </p:cNvPicPr>
          <p:nvPr/>
        </p:nvPicPr>
        <p:blipFill>
          <a:blip r:embed="rId2"/>
          <a:stretch>
            <a:fillRect/>
          </a:stretch>
        </p:blipFill>
        <p:spPr>
          <a:xfrm>
            <a:off x="838200" y="1690688"/>
            <a:ext cx="8522059" cy="1039921"/>
          </a:xfrm>
          <a:prstGeom prst="rect">
            <a:avLst/>
          </a:prstGeom>
        </p:spPr>
      </p:pic>
      <p:pic>
        <p:nvPicPr>
          <p:cNvPr id="4" name="Picture 3"/>
          <p:cNvPicPr>
            <a:picLocks noChangeAspect="1"/>
          </p:cNvPicPr>
          <p:nvPr/>
        </p:nvPicPr>
        <p:blipFill>
          <a:blip r:embed="rId3"/>
          <a:stretch>
            <a:fillRect/>
          </a:stretch>
        </p:blipFill>
        <p:spPr>
          <a:xfrm>
            <a:off x="838200" y="3217546"/>
            <a:ext cx="5602364" cy="838626"/>
          </a:xfrm>
          <a:prstGeom prst="rect">
            <a:avLst/>
          </a:prstGeom>
        </p:spPr>
      </p:pic>
      <p:sp>
        <p:nvSpPr>
          <p:cNvPr id="5" name="Title 1"/>
          <p:cNvSpPr txBox="1">
            <a:spLocks/>
          </p:cNvSpPr>
          <p:nvPr/>
        </p:nvSpPr>
        <p:spPr>
          <a:xfrm>
            <a:off x="951216" y="4056172"/>
            <a:ext cx="10515600" cy="262465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6C3C2"/>
                </a:solidFill>
              </a:rPr>
              <a:t> </a:t>
            </a:r>
            <a:r>
              <a:rPr lang="en-US" dirty="0" smtClean="0">
                <a:solidFill>
                  <a:srgbClr val="C6C3C2"/>
                </a:solidFill>
              </a:rPr>
              <a:t>Strings look </a:t>
            </a:r>
            <a:r>
              <a:rPr lang="en-US" dirty="0">
                <a:solidFill>
                  <a:srgbClr val="C6C3C2"/>
                </a:solidFill>
              </a:rPr>
              <a:t>like a primitive </a:t>
            </a:r>
            <a:r>
              <a:rPr lang="en-US" dirty="0" smtClean="0">
                <a:solidFill>
                  <a:srgbClr val="C6C3C2"/>
                </a:solidFill>
              </a:rPr>
              <a:t>type because </a:t>
            </a:r>
            <a:r>
              <a:rPr lang="en-US" dirty="0">
                <a:solidFill>
                  <a:srgbClr val="C6C3C2"/>
                </a:solidFill>
              </a:rPr>
              <a:t>we are not using the new operator but this is just a shorthand to initialize a string variable </a:t>
            </a:r>
            <a:endParaRPr lang="en-US" dirty="0" smtClean="0">
              <a:solidFill>
                <a:srgbClr val="C6C3C2"/>
              </a:solidFill>
            </a:endParaRPr>
          </a:p>
          <a:p>
            <a:r>
              <a:rPr lang="en-US" dirty="0" smtClean="0">
                <a:solidFill>
                  <a:srgbClr val="C6C3C2"/>
                </a:solidFill>
              </a:rPr>
              <a:t>Strings </a:t>
            </a:r>
            <a:r>
              <a:rPr lang="en-US" dirty="0">
                <a:solidFill>
                  <a:srgbClr val="C6C3C2"/>
                </a:solidFill>
              </a:rPr>
              <a:t>are reference types in Java but because </a:t>
            </a:r>
            <a:r>
              <a:rPr lang="en-US" dirty="0" smtClean="0">
                <a:solidFill>
                  <a:srgbClr val="C6C3C2"/>
                </a:solidFill>
              </a:rPr>
              <a:t>we use </a:t>
            </a:r>
            <a:r>
              <a:rPr lang="en-US" dirty="0">
                <a:solidFill>
                  <a:srgbClr val="C6C3C2"/>
                </a:solidFill>
              </a:rPr>
              <a:t>them often there is a short way to create them</a:t>
            </a:r>
          </a:p>
        </p:txBody>
      </p:sp>
    </p:spTree>
    <p:extLst>
      <p:ext uri="{BB962C8B-B14F-4D97-AF65-F5344CB8AC3E}">
        <p14:creationId xmlns:p14="http://schemas.microsoft.com/office/powerpoint/2010/main" val="1236702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C6C3C2"/>
                </a:solidFill>
              </a:rPr>
              <a:t>Strings</a:t>
            </a:r>
          </a:p>
        </p:txBody>
      </p:sp>
      <p:sp>
        <p:nvSpPr>
          <p:cNvPr id="5" name="Title 1"/>
          <p:cNvSpPr txBox="1">
            <a:spLocks/>
          </p:cNvSpPr>
          <p:nvPr/>
        </p:nvSpPr>
        <p:spPr>
          <a:xfrm>
            <a:off x="838200" y="1230779"/>
            <a:ext cx="10515600" cy="2624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C6C3C2"/>
                </a:solidFill>
              </a:rPr>
              <a:t>We </a:t>
            </a:r>
            <a:r>
              <a:rPr lang="en-US" dirty="0">
                <a:solidFill>
                  <a:srgbClr val="C6C3C2"/>
                </a:solidFill>
              </a:rPr>
              <a:t>can concatenate or joining </a:t>
            </a:r>
            <a:r>
              <a:rPr lang="en-US" dirty="0" smtClean="0">
                <a:solidFill>
                  <a:srgbClr val="C6C3C2"/>
                </a:solidFill>
              </a:rPr>
              <a:t>a string with another </a:t>
            </a:r>
            <a:r>
              <a:rPr lang="en-US" dirty="0">
                <a:solidFill>
                  <a:srgbClr val="C6C3C2"/>
                </a:solidFill>
              </a:rPr>
              <a:t>one using the plus operator</a:t>
            </a:r>
          </a:p>
        </p:txBody>
      </p:sp>
      <p:pic>
        <p:nvPicPr>
          <p:cNvPr id="6" name="Picture 5"/>
          <p:cNvPicPr>
            <a:picLocks noChangeAspect="1"/>
          </p:cNvPicPr>
          <p:nvPr/>
        </p:nvPicPr>
        <p:blipFill>
          <a:blip r:embed="rId2"/>
          <a:stretch>
            <a:fillRect/>
          </a:stretch>
        </p:blipFill>
        <p:spPr>
          <a:xfrm>
            <a:off x="964717" y="3478358"/>
            <a:ext cx="8487958" cy="960078"/>
          </a:xfrm>
          <a:prstGeom prst="rect">
            <a:avLst/>
          </a:prstGeom>
        </p:spPr>
      </p:pic>
    </p:spTree>
    <p:extLst>
      <p:ext uri="{BB962C8B-B14F-4D97-AF65-F5344CB8AC3E}">
        <p14:creationId xmlns:p14="http://schemas.microsoft.com/office/powerpoint/2010/main" val="2791324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C6C3C2"/>
                </a:solidFill>
              </a:rPr>
              <a:t>Strings</a:t>
            </a:r>
          </a:p>
        </p:txBody>
      </p:sp>
      <p:sp>
        <p:nvSpPr>
          <p:cNvPr id="5" name="Title 1"/>
          <p:cNvSpPr txBox="1">
            <a:spLocks/>
          </p:cNvSpPr>
          <p:nvPr/>
        </p:nvSpPr>
        <p:spPr>
          <a:xfrm>
            <a:off x="838200" y="1128037"/>
            <a:ext cx="10515600" cy="26246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C6C3C2"/>
                </a:solidFill>
              </a:rPr>
              <a:t>Because string </a:t>
            </a:r>
            <a:r>
              <a:rPr lang="en-US" dirty="0">
                <a:solidFill>
                  <a:srgbClr val="C6C3C2"/>
                </a:solidFill>
              </a:rPr>
              <a:t>is a class it has members that we can access using the dot operator</a:t>
            </a:r>
          </a:p>
        </p:txBody>
      </p:sp>
      <p:pic>
        <p:nvPicPr>
          <p:cNvPr id="3" name="Picture 2"/>
          <p:cNvPicPr>
            <a:picLocks noChangeAspect="1"/>
          </p:cNvPicPr>
          <p:nvPr/>
        </p:nvPicPr>
        <p:blipFill>
          <a:blip r:embed="rId2"/>
          <a:stretch>
            <a:fillRect/>
          </a:stretch>
        </p:blipFill>
        <p:spPr>
          <a:xfrm>
            <a:off x="1716226" y="3218463"/>
            <a:ext cx="5999665" cy="2785559"/>
          </a:xfrm>
          <a:prstGeom prst="rect">
            <a:avLst/>
          </a:prstGeom>
        </p:spPr>
      </p:pic>
    </p:spTree>
    <p:extLst>
      <p:ext uri="{BB962C8B-B14F-4D97-AF65-F5344CB8AC3E}">
        <p14:creationId xmlns:p14="http://schemas.microsoft.com/office/powerpoint/2010/main" val="31244671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D788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742" y="2676810"/>
            <a:ext cx="12089258" cy="1325563"/>
          </a:xfrm>
        </p:spPr>
        <p:txBody>
          <a:bodyPr>
            <a:noAutofit/>
          </a:bodyPr>
          <a:lstStyle/>
          <a:p>
            <a:pPr algn="ctr"/>
            <a:r>
              <a:rPr lang="en-US" sz="4800" b="1" dirty="0" smtClean="0">
                <a:solidFill>
                  <a:srgbClr val="C6C3C2"/>
                </a:solidFill>
              </a:rPr>
              <a:t>Difference </a:t>
            </a:r>
            <a:r>
              <a:rPr lang="en-US" sz="4800" b="1" dirty="0">
                <a:solidFill>
                  <a:srgbClr val="C6C3C2"/>
                </a:solidFill>
              </a:rPr>
              <a:t>between parameters and </a:t>
            </a:r>
            <a:r>
              <a:rPr lang="en-US" sz="4800" b="1" dirty="0" smtClean="0">
                <a:solidFill>
                  <a:srgbClr val="C6C3C2"/>
                </a:solidFill>
              </a:rPr>
              <a:t>arguments:</a:t>
            </a:r>
            <a:br>
              <a:rPr lang="en-US" sz="4800" b="1" dirty="0" smtClean="0">
                <a:solidFill>
                  <a:srgbClr val="C6C3C2"/>
                </a:solidFill>
              </a:rPr>
            </a:br>
            <a:r>
              <a:rPr lang="en-US" sz="4800" b="1" dirty="0" smtClean="0">
                <a:solidFill>
                  <a:srgbClr val="C6C3C2"/>
                </a:solidFill>
              </a:rPr>
              <a:t> Parameters </a:t>
            </a:r>
            <a:r>
              <a:rPr lang="en-US" sz="4800" b="1" dirty="0">
                <a:solidFill>
                  <a:srgbClr val="C6C3C2"/>
                </a:solidFill>
              </a:rPr>
              <a:t>are the holes that we define in our </a:t>
            </a:r>
            <a:r>
              <a:rPr lang="en-US" sz="4800" b="1" dirty="0" smtClean="0">
                <a:solidFill>
                  <a:srgbClr val="C6C3C2"/>
                </a:solidFill>
              </a:rPr>
              <a:t>methods, arguments are </a:t>
            </a:r>
            <a:r>
              <a:rPr lang="en-US" sz="4800" b="1" dirty="0">
                <a:solidFill>
                  <a:srgbClr val="C6C3C2"/>
                </a:solidFill>
              </a:rPr>
              <a:t>the actual values that we pass to these </a:t>
            </a:r>
            <a:r>
              <a:rPr lang="en-US" sz="4800" b="1" dirty="0" smtClean="0">
                <a:solidFill>
                  <a:srgbClr val="C6C3C2"/>
                </a:solidFill>
              </a:rPr>
              <a:t>methods</a:t>
            </a:r>
            <a:endParaRPr lang="en-US" sz="4800" b="1" dirty="0">
              <a:solidFill>
                <a:srgbClr val="C6C3C2"/>
              </a:solidFill>
            </a:endParaRPr>
          </a:p>
        </p:txBody>
      </p:sp>
    </p:spTree>
    <p:extLst>
      <p:ext uri="{BB962C8B-B14F-4D97-AF65-F5344CB8AC3E}">
        <p14:creationId xmlns:p14="http://schemas.microsoft.com/office/powerpoint/2010/main" val="1624210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B5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742" y="2075380"/>
            <a:ext cx="12089258" cy="2578813"/>
          </a:xfrm>
        </p:spPr>
        <p:txBody>
          <a:bodyPr>
            <a:noAutofit/>
          </a:bodyPr>
          <a:lstStyle/>
          <a:p>
            <a:pPr algn="ctr"/>
            <a:r>
              <a:rPr lang="en-US" sz="5400" dirty="0" smtClean="0">
                <a:solidFill>
                  <a:srgbClr val="B3B9C1"/>
                </a:solidFill>
              </a:rPr>
              <a:t>In </a:t>
            </a:r>
            <a:r>
              <a:rPr lang="en-US" sz="5400" dirty="0">
                <a:solidFill>
                  <a:srgbClr val="B3B9C1"/>
                </a:solidFill>
              </a:rPr>
              <a:t>Java strings are immutable we cannot mutate them we cannot change them so any methods that modify a </a:t>
            </a:r>
            <a:r>
              <a:rPr lang="en-US" sz="5400" dirty="0" smtClean="0">
                <a:solidFill>
                  <a:srgbClr val="B3B9C1"/>
                </a:solidFill>
              </a:rPr>
              <a:t>string will </a:t>
            </a:r>
            <a:r>
              <a:rPr lang="en-US" sz="5400" dirty="0">
                <a:solidFill>
                  <a:srgbClr val="B3B9C1"/>
                </a:solidFill>
              </a:rPr>
              <a:t>always return a new string </a:t>
            </a:r>
            <a:r>
              <a:rPr lang="en-US" sz="5400" dirty="0" smtClean="0">
                <a:solidFill>
                  <a:srgbClr val="B3B9C1"/>
                </a:solidFill>
              </a:rPr>
              <a:t>object</a:t>
            </a:r>
            <a:br>
              <a:rPr lang="en-US" sz="5400" dirty="0" smtClean="0">
                <a:solidFill>
                  <a:srgbClr val="B3B9C1"/>
                </a:solidFill>
              </a:rPr>
            </a:br>
            <a:r>
              <a:rPr lang="en-US" sz="5400" dirty="0" smtClean="0">
                <a:solidFill>
                  <a:srgbClr val="B3B9C1"/>
                </a:solidFill>
              </a:rPr>
              <a:t/>
            </a:r>
            <a:br>
              <a:rPr lang="en-US" sz="5400" dirty="0" smtClean="0">
                <a:solidFill>
                  <a:srgbClr val="B3B9C1"/>
                </a:solidFill>
              </a:rPr>
            </a:br>
            <a:r>
              <a:rPr lang="en-US" sz="5400" dirty="0" smtClean="0">
                <a:solidFill>
                  <a:srgbClr val="B3B9C1"/>
                </a:solidFill>
              </a:rPr>
              <a:t>Lets try the methods replace, toUpperCase, toLowerCase, and trim</a:t>
            </a:r>
            <a:endParaRPr lang="en-US" sz="5400" dirty="0">
              <a:solidFill>
                <a:srgbClr val="B3B9C1"/>
              </a:solidFill>
            </a:endParaRPr>
          </a:p>
        </p:txBody>
      </p:sp>
    </p:spTree>
    <p:extLst>
      <p:ext uri="{BB962C8B-B14F-4D97-AF65-F5344CB8AC3E}">
        <p14:creationId xmlns:p14="http://schemas.microsoft.com/office/powerpoint/2010/main" val="2119734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3B9C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8749" y="642526"/>
            <a:ext cx="10515600" cy="5152099"/>
          </a:xfrm>
        </p:spPr>
        <p:txBody>
          <a:bodyPr>
            <a:normAutofit fontScale="90000"/>
          </a:bodyPr>
          <a:lstStyle/>
          <a:p>
            <a:r>
              <a:rPr lang="en-US" b="1" dirty="0" smtClean="0">
                <a:solidFill>
                  <a:srgbClr val="43403B"/>
                </a:solidFill>
              </a:rPr>
              <a:t>To include Double quotations in our strings, we use back slash </a:t>
            </a:r>
            <a:r>
              <a:rPr lang="en-AE" b="1" dirty="0" smtClean="0">
                <a:solidFill>
                  <a:srgbClr val="43403B"/>
                </a:solidFill>
                <a:sym typeface="Wingdings" panose="05000000000000000000" pitchFamily="2" charset="2"/>
              </a:rPr>
              <a:t></a:t>
            </a:r>
            <a:r>
              <a:rPr lang="en-US" b="1" dirty="0" smtClean="0">
                <a:solidFill>
                  <a:srgbClr val="43403B"/>
                </a:solidFill>
              </a:rPr>
              <a:t> \”</a:t>
            </a:r>
            <a:br>
              <a:rPr lang="en-US" b="1" dirty="0" smtClean="0">
                <a:solidFill>
                  <a:srgbClr val="43403B"/>
                </a:solidFill>
              </a:rPr>
            </a:br>
            <a:r>
              <a:rPr lang="en-US" b="1" dirty="0" smtClean="0">
                <a:solidFill>
                  <a:srgbClr val="43403B"/>
                </a:solidFill>
              </a:rPr>
              <a:t/>
            </a:r>
            <a:br>
              <a:rPr lang="en-US" b="1" dirty="0" smtClean="0">
                <a:solidFill>
                  <a:srgbClr val="43403B"/>
                </a:solidFill>
              </a:rPr>
            </a:br>
            <a:r>
              <a:rPr lang="en-US" b="1" dirty="0">
                <a:solidFill>
                  <a:srgbClr val="43403B"/>
                </a:solidFill>
              </a:rPr>
              <a:t>To include </a:t>
            </a:r>
            <a:r>
              <a:rPr lang="en-US" b="1" dirty="0" smtClean="0">
                <a:solidFill>
                  <a:srgbClr val="43403B"/>
                </a:solidFill>
              </a:rPr>
              <a:t>a back slash </a:t>
            </a:r>
            <a:r>
              <a:rPr lang="en-US" b="1" dirty="0">
                <a:solidFill>
                  <a:srgbClr val="43403B"/>
                </a:solidFill>
              </a:rPr>
              <a:t>in our strings, we use back slash </a:t>
            </a:r>
            <a:r>
              <a:rPr lang="en-AE" b="1" dirty="0">
                <a:solidFill>
                  <a:srgbClr val="43403B"/>
                </a:solidFill>
                <a:sym typeface="Wingdings" panose="05000000000000000000" pitchFamily="2" charset="2"/>
              </a:rPr>
              <a:t></a:t>
            </a:r>
            <a:r>
              <a:rPr lang="en-US" b="1" dirty="0">
                <a:solidFill>
                  <a:srgbClr val="43403B"/>
                </a:solidFill>
              </a:rPr>
              <a:t> </a:t>
            </a:r>
            <a:r>
              <a:rPr lang="en-US" b="1" dirty="0" smtClean="0">
                <a:solidFill>
                  <a:srgbClr val="43403B"/>
                </a:solidFill>
              </a:rPr>
              <a:t>\\</a:t>
            </a:r>
            <a:br>
              <a:rPr lang="en-US" b="1" dirty="0" smtClean="0">
                <a:solidFill>
                  <a:srgbClr val="43403B"/>
                </a:solidFill>
              </a:rPr>
            </a:br>
            <a:r>
              <a:rPr lang="en-US" b="1" dirty="0">
                <a:solidFill>
                  <a:srgbClr val="43403B"/>
                </a:solidFill>
              </a:rPr>
              <a:t/>
            </a:r>
            <a:br>
              <a:rPr lang="en-US" b="1" dirty="0">
                <a:solidFill>
                  <a:srgbClr val="43403B"/>
                </a:solidFill>
              </a:rPr>
            </a:br>
            <a:r>
              <a:rPr lang="en-US" b="1" dirty="0" smtClean="0">
                <a:solidFill>
                  <a:srgbClr val="43403B"/>
                </a:solidFill>
              </a:rPr>
              <a:t>\n is added where you want a new line</a:t>
            </a:r>
            <a:br>
              <a:rPr lang="en-US" b="1" dirty="0" smtClean="0">
                <a:solidFill>
                  <a:srgbClr val="43403B"/>
                </a:solidFill>
              </a:rPr>
            </a:br>
            <a:r>
              <a:rPr lang="en-US" b="1" dirty="0" smtClean="0">
                <a:solidFill>
                  <a:srgbClr val="43403B"/>
                </a:solidFill>
              </a:rPr>
              <a:t/>
            </a:r>
            <a:br>
              <a:rPr lang="en-US" b="1" dirty="0" smtClean="0">
                <a:solidFill>
                  <a:srgbClr val="43403B"/>
                </a:solidFill>
              </a:rPr>
            </a:br>
            <a:r>
              <a:rPr lang="en-US" b="1" dirty="0" smtClean="0">
                <a:solidFill>
                  <a:srgbClr val="43403B"/>
                </a:solidFill>
              </a:rPr>
              <a:t>\t is added where you want a tab</a:t>
            </a:r>
            <a:endParaRPr lang="en-US" b="1" dirty="0">
              <a:solidFill>
                <a:srgbClr val="43403B"/>
              </a:solidFill>
            </a:endParaRPr>
          </a:p>
        </p:txBody>
      </p:sp>
    </p:spTree>
    <p:extLst>
      <p:ext uri="{BB962C8B-B14F-4D97-AF65-F5344CB8AC3E}">
        <p14:creationId xmlns:p14="http://schemas.microsoft.com/office/powerpoint/2010/main" val="30995678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47E7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89258" cy="1269447"/>
          </a:xfrm>
        </p:spPr>
        <p:txBody>
          <a:bodyPr>
            <a:noAutofit/>
          </a:bodyPr>
          <a:lstStyle/>
          <a:p>
            <a:pPr algn="ctr"/>
            <a:r>
              <a:rPr lang="en-US" sz="5400" dirty="0" smtClean="0">
                <a:solidFill>
                  <a:schemeClr val="bg1"/>
                </a:solidFill>
              </a:rPr>
              <a:t>Arrays</a:t>
            </a:r>
            <a:endParaRPr lang="en-US" sz="5400" dirty="0">
              <a:solidFill>
                <a:schemeClr val="bg1"/>
              </a:solidFill>
            </a:endParaRPr>
          </a:p>
        </p:txBody>
      </p:sp>
      <p:sp>
        <p:nvSpPr>
          <p:cNvPr id="3" name="Title 1"/>
          <p:cNvSpPr txBox="1">
            <a:spLocks/>
          </p:cNvSpPr>
          <p:nvPr/>
        </p:nvSpPr>
        <p:spPr>
          <a:xfrm>
            <a:off x="102742" y="868754"/>
            <a:ext cx="12089258" cy="53932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Arial" panose="020B0604020202020204" pitchFamily="34" charset="0"/>
              <a:buChar char="•"/>
            </a:pPr>
            <a:r>
              <a:rPr lang="en-US" dirty="0" smtClean="0">
                <a:solidFill>
                  <a:schemeClr val="bg1"/>
                </a:solidFill>
              </a:rPr>
              <a:t>We use arrays to store a list of items like a list of numbers or a list of people or a list of messages</a:t>
            </a:r>
          </a:p>
          <a:p>
            <a:pPr marL="571500" indent="-571500">
              <a:buFont typeface="Arial" panose="020B0604020202020204" pitchFamily="34" charset="0"/>
              <a:buChar char="•"/>
            </a:pPr>
            <a:endParaRPr lang="en-US" dirty="0">
              <a:solidFill>
                <a:schemeClr val="bg1"/>
              </a:solidFill>
            </a:endParaRPr>
          </a:p>
          <a:p>
            <a:pPr marL="571500" indent="-571500">
              <a:buFont typeface="Arial" panose="020B0604020202020204" pitchFamily="34" charset="0"/>
              <a:buChar char="•"/>
            </a:pPr>
            <a:r>
              <a:rPr lang="en-US" dirty="0" smtClean="0">
                <a:solidFill>
                  <a:schemeClr val="bg1"/>
                </a:solidFill>
              </a:rPr>
              <a:t>Arrays </a:t>
            </a:r>
            <a:r>
              <a:rPr lang="en-US" dirty="0" smtClean="0">
                <a:solidFill>
                  <a:schemeClr val="bg1"/>
                </a:solidFill>
              </a:rPr>
              <a:t>are reference </a:t>
            </a:r>
            <a:r>
              <a:rPr lang="en-US" dirty="0" smtClean="0">
                <a:solidFill>
                  <a:schemeClr val="bg1"/>
                </a:solidFill>
              </a:rPr>
              <a:t>types</a:t>
            </a:r>
          </a:p>
          <a:p>
            <a:endParaRPr lang="en-US" dirty="0" smtClean="0">
              <a:solidFill>
                <a:schemeClr val="bg1"/>
              </a:solidFill>
            </a:endParaRPr>
          </a:p>
          <a:p>
            <a:pPr marL="571500" indent="-571500">
              <a:buFont typeface="Arial" panose="020B0604020202020204" pitchFamily="34" charset="0"/>
              <a:buChar char="•"/>
            </a:pPr>
            <a:r>
              <a:rPr lang="en-US" dirty="0" smtClean="0">
                <a:solidFill>
                  <a:schemeClr val="bg1"/>
                </a:solidFill>
              </a:rPr>
              <a:t>We </a:t>
            </a:r>
            <a:r>
              <a:rPr lang="en-US" dirty="0">
                <a:solidFill>
                  <a:schemeClr val="bg1"/>
                </a:solidFill>
              </a:rPr>
              <a:t>can access individual </a:t>
            </a:r>
            <a:endParaRPr lang="en-US" dirty="0" smtClean="0">
              <a:solidFill>
                <a:schemeClr val="bg1"/>
              </a:solidFill>
            </a:endParaRPr>
          </a:p>
          <a:p>
            <a:r>
              <a:rPr lang="en-US" dirty="0">
                <a:solidFill>
                  <a:schemeClr val="bg1"/>
                </a:solidFill>
              </a:rPr>
              <a:t> </a:t>
            </a:r>
            <a:r>
              <a:rPr lang="en-US" dirty="0" smtClean="0">
                <a:solidFill>
                  <a:schemeClr val="bg1"/>
                </a:solidFill>
              </a:rPr>
              <a:t>    items </a:t>
            </a:r>
            <a:r>
              <a:rPr lang="en-US" dirty="0">
                <a:solidFill>
                  <a:schemeClr val="bg1"/>
                </a:solidFill>
              </a:rPr>
              <a:t>in this array using </a:t>
            </a:r>
            <a:endParaRPr lang="en-US" dirty="0" smtClean="0">
              <a:solidFill>
                <a:schemeClr val="bg1"/>
              </a:solidFill>
            </a:endParaRPr>
          </a:p>
          <a:p>
            <a:r>
              <a:rPr lang="en-US" dirty="0">
                <a:solidFill>
                  <a:schemeClr val="bg1"/>
                </a:solidFill>
              </a:rPr>
              <a:t> </a:t>
            </a:r>
            <a:r>
              <a:rPr lang="en-US" dirty="0" smtClean="0">
                <a:solidFill>
                  <a:schemeClr val="bg1"/>
                </a:solidFill>
              </a:rPr>
              <a:t>    an </a:t>
            </a:r>
            <a:r>
              <a:rPr lang="en-US" dirty="0">
                <a:solidFill>
                  <a:schemeClr val="bg1"/>
                </a:solidFill>
              </a:rPr>
              <a:t>index</a:t>
            </a:r>
            <a:endParaRPr lang="en-US" dirty="0">
              <a:solidFill>
                <a:schemeClr val="bg1"/>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653893" y="4338239"/>
            <a:ext cx="5187250" cy="1206533"/>
          </a:xfrm>
          <a:prstGeom prst="rect">
            <a:avLst/>
          </a:prstGeom>
        </p:spPr>
      </p:pic>
    </p:spTree>
    <p:extLst>
      <p:ext uri="{BB962C8B-B14F-4D97-AF65-F5344CB8AC3E}">
        <p14:creationId xmlns:p14="http://schemas.microsoft.com/office/powerpoint/2010/main" val="2968219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31068"/>
          </a:xfrm>
        </p:spPr>
        <p:txBody>
          <a:bodyPr>
            <a:normAutofit fontScale="90000"/>
          </a:bodyPr>
          <a:lstStyle/>
          <a:p>
            <a:r>
              <a:rPr lang="en-US" dirty="0" smtClean="0">
                <a:solidFill>
                  <a:srgbClr val="DCDADA"/>
                </a:solidFill>
              </a:rPr>
              <a:t>By default </a:t>
            </a:r>
            <a:r>
              <a:rPr lang="en-US" dirty="0">
                <a:solidFill>
                  <a:srgbClr val="DCDADA"/>
                </a:solidFill>
              </a:rPr>
              <a:t>when we print an array </a:t>
            </a:r>
            <a:r>
              <a:rPr lang="en-US" dirty="0" smtClean="0">
                <a:solidFill>
                  <a:srgbClr val="DCDADA"/>
                </a:solidFill>
              </a:rPr>
              <a:t>Java returns </a:t>
            </a:r>
            <a:r>
              <a:rPr lang="en-US" dirty="0">
                <a:solidFill>
                  <a:srgbClr val="DCDADA"/>
                </a:solidFill>
              </a:rPr>
              <a:t>the string which is calculated based on the address of this object in memory</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125601" y="2631113"/>
            <a:ext cx="8528626" cy="3614565"/>
          </a:xfrm>
          <a:prstGeom prst="rect">
            <a:avLst/>
          </a:prstGeom>
        </p:spPr>
      </p:pic>
    </p:spTree>
    <p:extLst>
      <p:ext uri="{BB962C8B-B14F-4D97-AF65-F5344CB8AC3E}">
        <p14:creationId xmlns:p14="http://schemas.microsoft.com/office/powerpoint/2010/main" val="3366828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09" y="365124"/>
            <a:ext cx="5393933" cy="5963757"/>
          </a:xfrm>
        </p:spPr>
        <p:txBody>
          <a:bodyPr>
            <a:normAutofit/>
          </a:bodyPr>
          <a:lstStyle/>
          <a:p>
            <a:r>
              <a:rPr lang="en-US" dirty="0" smtClean="0">
                <a:solidFill>
                  <a:srgbClr val="DCDADA"/>
                </a:solidFill>
              </a:rPr>
              <a:t>To print the content of the Array we use the method </a:t>
            </a:r>
            <a:r>
              <a:rPr lang="en-US" dirty="0" err="1" smtClean="0">
                <a:solidFill>
                  <a:srgbClr val="DCDADA"/>
                </a:solidFill>
              </a:rPr>
              <a:t>toString</a:t>
            </a:r>
            <a:r>
              <a:rPr lang="en-US" dirty="0" smtClean="0">
                <a:solidFill>
                  <a:srgbClr val="DCDADA"/>
                </a:solidFill>
              </a:rPr>
              <a:t>()</a:t>
            </a:r>
            <a:br>
              <a:rPr lang="en-US" dirty="0" smtClean="0">
                <a:solidFill>
                  <a:srgbClr val="DCDADA"/>
                </a:solidFill>
              </a:rPr>
            </a:br>
            <a:r>
              <a:rPr lang="en-US" dirty="0" smtClean="0">
                <a:solidFill>
                  <a:srgbClr val="DCDADA"/>
                </a:solidFill>
              </a:rPr>
              <a:t/>
            </a:r>
            <a:br>
              <a:rPr lang="en-US" dirty="0" smtClean="0">
                <a:solidFill>
                  <a:srgbClr val="DCDADA"/>
                </a:solidFill>
              </a:rPr>
            </a:br>
            <a:r>
              <a:rPr lang="en-US" dirty="0" smtClean="0">
                <a:solidFill>
                  <a:srgbClr val="DCDADA"/>
                </a:solidFill>
              </a:rPr>
              <a:t>This Method can receive different parameters, which is called Method Overloading </a:t>
            </a:r>
            <a:endParaRPr lang="en-US" dirty="0">
              <a:solidFill>
                <a:srgbClr val="DCDADA"/>
              </a:solidFill>
            </a:endParaRPr>
          </a:p>
        </p:txBody>
      </p:sp>
      <p:pic>
        <p:nvPicPr>
          <p:cNvPr id="4" name="Picture 3"/>
          <p:cNvPicPr>
            <a:picLocks noChangeAspect="1"/>
          </p:cNvPicPr>
          <p:nvPr/>
        </p:nvPicPr>
        <p:blipFill>
          <a:blip r:embed="rId2"/>
          <a:stretch>
            <a:fillRect/>
          </a:stretch>
        </p:blipFill>
        <p:spPr>
          <a:xfrm>
            <a:off x="6117155" y="365124"/>
            <a:ext cx="5505733" cy="4800847"/>
          </a:xfrm>
          <a:prstGeom prst="rect">
            <a:avLst/>
          </a:prstGeom>
        </p:spPr>
      </p:pic>
      <p:pic>
        <p:nvPicPr>
          <p:cNvPr id="5" name="Picture 4"/>
          <p:cNvPicPr>
            <a:picLocks noChangeAspect="1"/>
          </p:cNvPicPr>
          <p:nvPr/>
        </p:nvPicPr>
        <p:blipFill>
          <a:blip r:embed="rId3"/>
          <a:stretch>
            <a:fillRect/>
          </a:stretch>
        </p:blipFill>
        <p:spPr>
          <a:xfrm>
            <a:off x="6427933" y="5578867"/>
            <a:ext cx="4311989" cy="636998"/>
          </a:xfrm>
          <a:prstGeom prst="rect">
            <a:avLst/>
          </a:prstGeom>
        </p:spPr>
      </p:pic>
    </p:spTree>
    <p:extLst>
      <p:ext uri="{BB962C8B-B14F-4D97-AF65-F5344CB8AC3E}">
        <p14:creationId xmlns:p14="http://schemas.microsoft.com/office/powerpoint/2010/main" val="3435996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315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02147" y="675603"/>
            <a:ext cx="9032449" cy="3128954"/>
          </a:xfrm>
          <a:prstGeom prst="rect">
            <a:avLst/>
          </a:prstGeom>
        </p:spPr>
      </p:pic>
      <p:sp>
        <p:nvSpPr>
          <p:cNvPr id="5" name="Rectangle 4"/>
          <p:cNvSpPr/>
          <p:nvPr/>
        </p:nvSpPr>
        <p:spPr>
          <a:xfrm>
            <a:off x="5787086" y="2637854"/>
            <a:ext cx="5773543" cy="1446550"/>
          </a:xfrm>
          <a:prstGeom prst="rect">
            <a:avLst/>
          </a:prstGeom>
          <a:noFill/>
        </p:spPr>
        <p:txBody>
          <a:bodyPr wrap="square" lIns="91440" tIns="45720" rIns="91440" bIns="45720">
            <a:spAutoFit/>
          </a:bodyPr>
          <a:lstStyle/>
          <a:p>
            <a:pPr algn="ctr"/>
            <a:r>
              <a:rPr lang="en-US" sz="4400" dirty="0">
                <a:ln w="12700" cmpd="sng">
                  <a:noFill/>
                  <a:prstDash val="solid"/>
                </a:ln>
                <a:solidFill>
                  <a:srgbClr val="DCD7D2"/>
                </a:solidFill>
              </a:rPr>
              <a:t>Entry point to the program</a:t>
            </a:r>
          </a:p>
        </p:txBody>
      </p:sp>
    </p:spTree>
    <p:extLst>
      <p:ext uri="{BB962C8B-B14F-4D97-AF65-F5344CB8AC3E}">
        <p14:creationId xmlns:p14="http://schemas.microsoft.com/office/powerpoint/2010/main" val="2202104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09" y="365124"/>
            <a:ext cx="11887200" cy="6292530"/>
          </a:xfrm>
        </p:spPr>
        <p:txBody>
          <a:bodyPr>
            <a:normAutofit fontScale="90000"/>
          </a:bodyPr>
          <a:lstStyle/>
          <a:p>
            <a:r>
              <a:rPr lang="en-US" dirty="0" smtClean="0">
                <a:solidFill>
                  <a:srgbClr val="DCDADA"/>
                </a:solidFill>
              </a:rPr>
              <a:t/>
            </a:r>
            <a:br>
              <a:rPr lang="en-US" dirty="0" smtClean="0">
                <a:solidFill>
                  <a:srgbClr val="DCDADA"/>
                </a:solidFill>
              </a:rPr>
            </a:br>
            <a:r>
              <a:rPr lang="en-US" dirty="0" smtClean="0">
                <a:solidFill>
                  <a:srgbClr val="DCDADA"/>
                </a:solidFill>
              </a:rPr>
              <a:t>This is an easier way to define arrays when you know the initial values</a:t>
            </a:r>
            <a:br>
              <a:rPr lang="en-US" dirty="0" smtClean="0">
                <a:solidFill>
                  <a:srgbClr val="DCDADA"/>
                </a:solidFill>
              </a:rPr>
            </a:br>
            <a:r>
              <a:rPr lang="en-US" dirty="0" smtClean="0">
                <a:solidFill>
                  <a:srgbClr val="DCDADA"/>
                </a:solidFill>
              </a:rPr>
              <a:t/>
            </a:r>
            <a:br>
              <a:rPr lang="en-US" dirty="0" smtClean="0">
                <a:solidFill>
                  <a:srgbClr val="DCDADA"/>
                </a:solidFill>
              </a:rPr>
            </a:br>
            <a:r>
              <a:rPr lang="en-US" dirty="0" smtClean="0">
                <a:solidFill>
                  <a:srgbClr val="DCDADA"/>
                </a:solidFill>
              </a:rPr>
              <a:t/>
            </a:r>
            <a:br>
              <a:rPr lang="en-US" dirty="0" smtClean="0">
                <a:solidFill>
                  <a:srgbClr val="DCDADA"/>
                </a:solidFill>
              </a:rPr>
            </a:br>
            <a:r>
              <a:rPr lang="en-US" dirty="0">
                <a:solidFill>
                  <a:srgbClr val="DCDADA"/>
                </a:solidFill>
              </a:rPr>
              <a:t/>
            </a:r>
            <a:br>
              <a:rPr lang="en-US" dirty="0">
                <a:solidFill>
                  <a:srgbClr val="DCDADA"/>
                </a:solidFill>
              </a:rPr>
            </a:br>
            <a:r>
              <a:rPr lang="en-US" dirty="0" smtClean="0">
                <a:solidFill>
                  <a:srgbClr val="DCDADA"/>
                </a:solidFill>
              </a:rPr>
              <a:t>In </a:t>
            </a:r>
            <a:r>
              <a:rPr lang="en-US" dirty="0">
                <a:solidFill>
                  <a:srgbClr val="DCDADA"/>
                </a:solidFill>
              </a:rPr>
              <a:t>Java arrays have a fixed size so </a:t>
            </a:r>
            <a:r>
              <a:rPr lang="en-US" dirty="0" smtClean="0">
                <a:solidFill>
                  <a:srgbClr val="DCDADA"/>
                </a:solidFill>
              </a:rPr>
              <a:t>once we </a:t>
            </a:r>
            <a:r>
              <a:rPr lang="en-US" dirty="0">
                <a:solidFill>
                  <a:srgbClr val="DCDADA"/>
                </a:solidFill>
              </a:rPr>
              <a:t>create them we cannot add or remove additional items to them they have a fixed </a:t>
            </a:r>
            <a:r>
              <a:rPr lang="en-US" dirty="0" smtClean="0">
                <a:solidFill>
                  <a:srgbClr val="DCDADA"/>
                </a:solidFill>
              </a:rPr>
              <a:t>length</a:t>
            </a:r>
            <a:br>
              <a:rPr lang="en-US" dirty="0" smtClean="0">
                <a:solidFill>
                  <a:srgbClr val="DCDADA"/>
                </a:solidFill>
              </a:rPr>
            </a:br>
            <a:r>
              <a:rPr lang="en-US" dirty="0">
                <a:solidFill>
                  <a:srgbClr val="DCDADA"/>
                </a:solidFill>
              </a:rPr>
              <a:t/>
            </a:r>
            <a:br>
              <a:rPr lang="en-US" dirty="0">
                <a:solidFill>
                  <a:srgbClr val="DCDADA"/>
                </a:solidFill>
              </a:rPr>
            </a:br>
            <a:r>
              <a:rPr lang="en-US" sz="3100" dirty="0" smtClean="0">
                <a:solidFill>
                  <a:srgbClr val="DCDADA"/>
                </a:solidFill>
              </a:rPr>
              <a:t>If you </a:t>
            </a:r>
            <a:r>
              <a:rPr lang="en-US" sz="3100" dirty="0">
                <a:solidFill>
                  <a:srgbClr val="DCDADA"/>
                </a:solidFill>
              </a:rPr>
              <a:t>want to be able to add or remove additional items from </a:t>
            </a:r>
            <a:r>
              <a:rPr lang="en-US" sz="3100" dirty="0" smtClean="0">
                <a:solidFill>
                  <a:srgbClr val="DCDADA"/>
                </a:solidFill>
              </a:rPr>
              <a:t>an array </a:t>
            </a:r>
            <a:r>
              <a:rPr lang="en-US" sz="3100" dirty="0">
                <a:solidFill>
                  <a:srgbClr val="DCDADA"/>
                </a:solidFill>
              </a:rPr>
              <a:t>you should use one of the collection classes that we'll talk about later in the course</a:t>
            </a:r>
            <a:r>
              <a:rPr lang="en-US" dirty="0" smtClean="0">
                <a:solidFill>
                  <a:srgbClr val="DCDADA"/>
                </a:solidFill>
              </a:rPr>
              <a:t/>
            </a:r>
            <a:br>
              <a:rPr lang="en-US" dirty="0" smtClean="0">
                <a:solidFill>
                  <a:srgbClr val="DCDADA"/>
                </a:solidFill>
              </a:rPr>
            </a:br>
            <a:endParaRPr lang="en-US" dirty="0">
              <a:solidFill>
                <a:srgbClr val="DCDADA"/>
              </a:solidFill>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95209" y="2087157"/>
            <a:ext cx="9314794" cy="1200573"/>
          </a:xfrm>
          <a:prstGeom prst="rect">
            <a:avLst/>
          </a:prstGeom>
        </p:spPr>
      </p:pic>
    </p:spTree>
    <p:extLst>
      <p:ext uri="{BB962C8B-B14F-4D97-AF65-F5344CB8AC3E}">
        <p14:creationId xmlns:p14="http://schemas.microsoft.com/office/powerpoint/2010/main" val="12304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09" y="365124"/>
            <a:ext cx="5373383" cy="3097267"/>
          </a:xfrm>
        </p:spPr>
        <p:txBody>
          <a:bodyPr>
            <a:normAutofit/>
          </a:bodyPr>
          <a:lstStyle/>
          <a:p>
            <a:r>
              <a:rPr lang="en-US" dirty="0" smtClean="0">
                <a:solidFill>
                  <a:srgbClr val="DCDADA"/>
                </a:solidFill>
              </a:rPr>
              <a:t>We can sort the Arrays using the sort method in the Array class</a:t>
            </a:r>
            <a:endParaRPr lang="en-US" dirty="0">
              <a:solidFill>
                <a:srgbClr val="DCDADA"/>
              </a:solidFill>
            </a:endParaRPr>
          </a:p>
        </p:txBody>
      </p:sp>
      <p:pic>
        <p:nvPicPr>
          <p:cNvPr id="3" name="Picture 2"/>
          <p:cNvPicPr>
            <a:picLocks noChangeAspect="1"/>
          </p:cNvPicPr>
          <p:nvPr/>
        </p:nvPicPr>
        <p:blipFill>
          <a:blip r:embed="rId2"/>
          <a:stretch>
            <a:fillRect/>
          </a:stretch>
        </p:blipFill>
        <p:spPr>
          <a:xfrm>
            <a:off x="6082302" y="179993"/>
            <a:ext cx="5916813" cy="3467528"/>
          </a:xfrm>
          <a:prstGeom prst="rect">
            <a:avLst/>
          </a:prstGeom>
        </p:spPr>
      </p:pic>
      <p:pic>
        <p:nvPicPr>
          <p:cNvPr id="6" name="Picture 5"/>
          <p:cNvPicPr>
            <a:picLocks noChangeAspect="1"/>
          </p:cNvPicPr>
          <p:nvPr/>
        </p:nvPicPr>
        <p:blipFill>
          <a:blip r:embed="rId3"/>
          <a:stretch>
            <a:fillRect/>
          </a:stretch>
        </p:blipFill>
        <p:spPr>
          <a:xfrm>
            <a:off x="195210" y="3725645"/>
            <a:ext cx="5933106" cy="3098963"/>
          </a:xfrm>
          <a:prstGeom prst="rect">
            <a:avLst/>
          </a:prstGeom>
        </p:spPr>
      </p:pic>
    </p:spTree>
    <p:extLst>
      <p:ext uri="{BB962C8B-B14F-4D97-AF65-F5344CB8AC3E}">
        <p14:creationId xmlns:p14="http://schemas.microsoft.com/office/powerpoint/2010/main" val="10932321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209" y="365125"/>
            <a:ext cx="7664521" cy="980790"/>
          </a:xfrm>
        </p:spPr>
        <p:txBody>
          <a:bodyPr>
            <a:normAutofit/>
          </a:bodyPr>
          <a:lstStyle/>
          <a:p>
            <a:r>
              <a:rPr lang="en-US" dirty="0" smtClean="0">
                <a:solidFill>
                  <a:srgbClr val="DCDADA"/>
                </a:solidFill>
              </a:rPr>
              <a:t>Multi-Dimensional Arrays</a:t>
            </a:r>
            <a:endParaRPr lang="en-US" dirty="0">
              <a:solidFill>
                <a:srgbClr val="DCDADA"/>
              </a:solidFill>
            </a:endParaRPr>
          </a:p>
        </p:txBody>
      </p:sp>
      <p:pic>
        <p:nvPicPr>
          <p:cNvPr id="4" name="Picture 3"/>
          <p:cNvPicPr>
            <a:picLocks noChangeAspect="1"/>
          </p:cNvPicPr>
          <p:nvPr/>
        </p:nvPicPr>
        <p:blipFill>
          <a:blip r:embed="rId2"/>
          <a:stretch>
            <a:fillRect/>
          </a:stretch>
        </p:blipFill>
        <p:spPr>
          <a:xfrm>
            <a:off x="281881" y="1337581"/>
            <a:ext cx="8915858" cy="1295467"/>
          </a:xfrm>
          <a:prstGeom prst="rect">
            <a:avLst/>
          </a:prstGeom>
        </p:spPr>
      </p:pic>
      <p:pic>
        <p:nvPicPr>
          <p:cNvPr id="5" name="Picture 4"/>
          <p:cNvPicPr>
            <a:picLocks noChangeAspect="1"/>
          </p:cNvPicPr>
          <p:nvPr/>
        </p:nvPicPr>
        <p:blipFill>
          <a:blip r:embed="rId3"/>
          <a:stretch>
            <a:fillRect/>
          </a:stretch>
        </p:blipFill>
        <p:spPr>
          <a:xfrm>
            <a:off x="5916646" y="2775995"/>
            <a:ext cx="5931205" cy="577880"/>
          </a:xfrm>
          <a:prstGeom prst="rect">
            <a:avLst/>
          </a:prstGeom>
        </p:spPr>
      </p:pic>
      <p:grpSp>
        <p:nvGrpSpPr>
          <p:cNvPr id="9" name="Group 8"/>
          <p:cNvGrpSpPr/>
          <p:nvPr/>
        </p:nvGrpSpPr>
        <p:grpSpPr>
          <a:xfrm>
            <a:off x="123290" y="3548384"/>
            <a:ext cx="9801546" cy="1289684"/>
            <a:chOff x="195209" y="3929726"/>
            <a:chExt cx="9801546" cy="1289684"/>
          </a:xfrm>
        </p:grpSpPr>
        <p:pic>
          <p:nvPicPr>
            <p:cNvPr id="7" name="Picture 6"/>
            <p:cNvPicPr>
              <a:picLocks noChangeAspect="1"/>
            </p:cNvPicPr>
            <p:nvPr/>
          </p:nvPicPr>
          <p:blipFill>
            <a:blip r:embed="rId4"/>
            <a:stretch>
              <a:fillRect/>
            </a:stretch>
          </p:blipFill>
          <p:spPr>
            <a:xfrm>
              <a:off x="195209" y="3929726"/>
              <a:ext cx="8820603" cy="1238314"/>
            </a:xfrm>
            <a:prstGeom prst="rect">
              <a:avLst/>
            </a:prstGeom>
          </p:spPr>
        </p:pic>
        <p:pic>
          <p:nvPicPr>
            <p:cNvPr id="8" name="Picture 7"/>
            <p:cNvPicPr>
              <a:picLocks noChangeAspect="1"/>
            </p:cNvPicPr>
            <p:nvPr/>
          </p:nvPicPr>
          <p:blipFill>
            <a:blip r:embed="rId5"/>
            <a:stretch>
              <a:fillRect/>
            </a:stretch>
          </p:blipFill>
          <p:spPr>
            <a:xfrm>
              <a:off x="8882249" y="4687719"/>
              <a:ext cx="1114506" cy="531691"/>
            </a:xfrm>
            <a:prstGeom prst="rect">
              <a:avLst/>
            </a:prstGeom>
          </p:spPr>
        </p:pic>
      </p:grpSp>
      <p:pic>
        <p:nvPicPr>
          <p:cNvPr id="10" name="Picture 9"/>
          <p:cNvPicPr>
            <a:picLocks noChangeAspect="1"/>
          </p:cNvPicPr>
          <p:nvPr/>
        </p:nvPicPr>
        <p:blipFill>
          <a:blip r:embed="rId6"/>
          <a:stretch>
            <a:fillRect/>
          </a:stretch>
        </p:blipFill>
        <p:spPr>
          <a:xfrm>
            <a:off x="6197256" y="4981207"/>
            <a:ext cx="5650595" cy="550571"/>
          </a:xfrm>
          <a:prstGeom prst="rect">
            <a:avLst/>
          </a:prstGeom>
        </p:spPr>
      </p:pic>
      <p:pic>
        <p:nvPicPr>
          <p:cNvPr id="11" name="Picture 10"/>
          <p:cNvPicPr>
            <a:picLocks noChangeAspect="1"/>
          </p:cNvPicPr>
          <p:nvPr/>
        </p:nvPicPr>
        <p:blipFill>
          <a:blip r:embed="rId7"/>
          <a:stretch>
            <a:fillRect/>
          </a:stretch>
        </p:blipFill>
        <p:spPr>
          <a:xfrm>
            <a:off x="214959" y="5945604"/>
            <a:ext cx="11632892" cy="560524"/>
          </a:xfrm>
          <a:prstGeom prst="rect">
            <a:avLst/>
          </a:prstGeom>
        </p:spPr>
      </p:pic>
    </p:spTree>
    <p:extLst>
      <p:ext uri="{BB962C8B-B14F-4D97-AF65-F5344CB8AC3E}">
        <p14:creationId xmlns:p14="http://schemas.microsoft.com/office/powerpoint/2010/main" val="3929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3B9C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692" y="642526"/>
            <a:ext cx="10973657" cy="5563065"/>
          </a:xfrm>
        </p:spPr>
        <p:txBody>
          <a:bodyPr>
            <a:normAutofit fontScale="90000"/>
          </a:bodyPr>
          <a:lstStyle/>
          <a:p>
            <a:r>
              <a:rPr lang="en-US" b="1" dirty="0" smtClean="0">
                <a:solidFill>
                  <a:srgbClr val="43403B"/>
                </a:solidFill>
              </a:rPr>
              <a:t>Expression: piece of code that produces a value</a:t>
            </a:r>
            <a:br>
              <a:rPr lang="en-US" b="1" dirty="0" smtClean="0">
                <a:solidFill>
                  <a:srgbClr val="43403B"/>
                </a:solidFill>
              </a:rPr>
            </a:br>
            <a:r>
              <a:rPr lang="en-US" b="1" dirty="0">
                <a:solidFill>
                  <a:srgbClr val="43403B"/>
                </a:solidFill>
              </a:rPr>
              <a:t/>
            </a:r>
            <a:br>
              <a:rPr lang="en-US" b="1" dirty="0">
                <a:solidFill>
                  <a:srgbClr val="43403B"/>
                </a:solidFill>
              </a:rPr>
            </a:br>
            <a:r>
              <a:rPr lang="en-US" b="1" dirty="0" smtClean="0">
                <a:solidFill>
                  <a:srgbClr val="43403B"/>
                </a:solidFill>
              </a:rPr>
              <a:t>Arithmetic expression: 5+4</a:t>
            </a:r>
            <a:r>
              <a:rPr lang="en-US" b="1" dirty="0">
                <a:solidFill>
                  <a:srgbClr val="43403B"/>
                </a:solidFill>
              </a:rPr>
              <a:t/>
            </a:r>
            <a:br>
              <a:rPr lang="en-US" b="1" dirty="0">
                <a:solidFill>
                  <a:srgbClr val="43403B"/>
                </a:solidFill>
              </a:rPr>
            </a:br>
            <a:r>
              <a:rPr lang="en-US" b="1" dirty="0">
                <a:solidFill>
                  <a:srgbClr val="43403B"/>
                </a:solidFill>
              </a:rPr>
              <a:t/>
            </a:r>
            <a:br>
              <a:rPr lang="en-US" b="1" dirty="0">
                <a:solidFill>
                  <a:srgbClr val="43403B"/>
                </a:solidFill>
              </a:rPr>
            </a:br>
            <a:r>
              <a:rPr lang="en-US" b="1" dirty="0" smtClean="0">
                <a:solidFill>
                  <a:srgbClr val="43403B"/>
                </a:solidFill>
              </a:rPr>
              <a:t>Arithmetic Operators: +, -, *, /, %, ++, --, +=, -=, *=, /=</a:t>
            </a:r>
            <a:r>
              <a:rPr lang="en-US" b="1" dirty="0" smtClean="0">
                <a:solidFill>
                  <a:srgbClr val="43403B"/>
                </a:solidFill>
              </a:rPr>
              <a:t/>
            </a:r>
            <a:br>
              <a:rPr lang="en-US" b="1" dirty="0" smtClean="0">
                <a:solidFill>
                  <a:srgbClr val="43403B"/>
                </a:solidFill>
              </a:rPr>
            </a:br>
            <a:r>
              <a:rPr lang="en-US" b="1" dirty="0">
                <a:solidFill>
                  <a:srgbClr val="43403B"/>
                </a:solidFill>
              </a:rPr>
              <a:t/>
            </a:r>
            <a:br>
              <a:rPr lang="en-US" b="1" dirty="0">
                <a:solidFill>
                  <a:srgbClr val="43403B"/>
                </a:solidFill>
              </a:rPr>
            </a:br>
            <a:r>
              <a:rPr lang="en-US" b="1" dirty="0" smtClean="0">
                <a:solidFill>
                  <a:srgbClr val="43403B"/>
                </a:solidFill>
              </a:rPr>
              <a:t>Operands are the values used: 5 &amp; 4 in the example</a:t>
            </a:r>
            <a:br>
              <a:rPr lang="en-US" b="1" dirty="0" smtClean="0">
                <a:solidFill>
                  <a:srgbClr val="43403B"/>
                </a:solidFill>
              </a:rPr>
            </a:br>
            <a:r>
              <a:rPr lang="en-US" b="1" dirty="0">
                <a:solidFill>
                  <a:srgbClr val="43403B"/>
                </a:solidFill>
              </a:rPr>
              <a:t/>
            </a:r>
            <a:br>
              <a:rPr lang="en-US" b="1" dirty="0">
                <a:solidFill>
                  <a:srgbClr val="43403B"/>
                </a:solidFill>
              </a:rPr>
            </a:br>
            <a:r>
              <a:rPr lang="en-US" b="1" dirty="0" smtClean="0">
                <a:solidFill>
                  <a:srgbClr val="43403B"/>
                </a:solidFill>
              </a:rPr>
              <a:t>We </a:t>
            </a:r>
            <a:r>
              <a:rPr lang="en-US" b="1" dirty="0">
                <a:solidFill>
                  <a:srgbClr val="43403B"/>
                </a:solidFill>
              </a:rPr>
              <a:t>can apply </a:t>
            </a:r>
            <a:r>
              <a:rPr lang="en-US" b="1" dirty="0" smtClean="0">
                <a:solidFill>
                  <a:srgbClr val="43403B"/>
                </a:solidFill>
              </a:rPr>
              <a:t>these operators (++, --) </a:t>
            </a:r>
            <a:r>
              <a:rPr lang="en-US" b="1" dirty="0">
                <a:solidFill>
                  <a:srgbClr val="43403B"/>
                </a:solidFill>
              </a:rPr>
              <a:t>as </a:t>
            </a:r>
            <a:r>
              <a:rPr lang="en-US" b="1" dirty="0" smtClean="0">
                <a:solidFill>
                  <a:srgbClr val="43403B"/>
                </a:solidFill>
              </a:rPr>
              <a:t>postfix </a:t>
            </a:r>
            <a:r>
              <a:rPr lang="en-US" b="1" dirty="0">
                <a:solidFill>
                  <a:srgbClr val="43403B"/>
                </a:solidFill>
              </a:rPr>
              <a:t>or as </a:t>
            </a:r>
            <a:r>
              <a:rPr lang="en-US" b="1" dirty="0" smtClean="0">
                <a:solidFill>
                  <a:srgbClr val="43403B"/>
                </a:solidFill>
              </a:rPr>
              <a:t>prefix: x++ or ++x</a:t>
            </a:r>
            <a:endParaRPr lang="en-US" b="1" dirty="0" smtClean="0">
              <a:solidFill>
                <a:srgbClr val="43403B"/>
              </a:solidFill>
            </a:endParaRPr>
          </a:p>
        </p:txBody>
      </p:sp>
    </p:spTree>
    <p:extLst>
      <p:ext uri="{BB962C8B-B14F-4D97-AF65-F5344CB8AC3E}">
        <p14:creationId xmlns:p14="http://schemas.microsoft.com/office/powerpoint/2010/main" val="18085873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CFA"/>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rcRect b="7573"/>
          <a:stretch/>
        </p:blipFill>
        <p:spPr>
          <a:xfrm>
            <a:off x="3965825" y="0"/>
            <a:ext cx="4900773" cy="4726112"/>
          </a:xfrm>
          <a:prstGeom prst="rect">
            <a:avLst/>
          </a:prstGeom>
        </p:spPr>
      </p:pic>
    </p:spTree>
    <p:extLst>
      <p:ext uri="{BB962C8B-B14F-4D97-AF65-F5344CB8AC3E}">
        <p14:creationId xmlns:p14="http://schemas.microsoft.com/office/powerpoint/2010/main" val="808739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CD7D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3041151"/>
          </a:xfrm>
        </p:spPr>
        <p:txBody>
          <a:bodyPr>
            <a:normAutofit/>
          </a:bodyPr>
          <a:lstStyle/>
          <a:p>
            <a:r>
              <a:rPr lang="en-US" dirty="0" smtClean="0">
                <a:ln w="12700" cmpd="sng">
                  <a:noFill/>
                  <a:prstDash val="solid"/>
                </a:ln>
                <a:solidFill>
                  <a:srgbClr val="1C315A"/>
                </a:solidFill>
                <a:latin typeface="+mn-lt"/>
                <a:ea typeface="+mn-ea"/>
                <a:cs typeface="+mn-cs"/>
              </a:rPr>
              <a:t>Implicit Casting</a:t>
            </a:r>
            <a:r>
              <a:rPr lang="en-US" sz="5400" dirty="0">
                <a:ln w="12700" cmpd="sng">
                  <a:noFill/>
                  <a:prstDash val="solid"/>
                </a:ln>
                <a:solidFill>
                  <a:srgbClr val="1C315A"/>
                </a:solidFill>
                <a:latin typeface="+mn-lt"/>
                <a:ea typeface="+mn-ea"/>
                <a:cs typeface="+mn-cs"/>
              </a:rPr>
              <a:t/>
            </a:r>
            <a:br>
              <a:rPr lang="en-US" sz="54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Implicit </a:t>
            </a:r>
            <a:r>
              <a:rPr lang="en-US" sz="2800" dirty="0">
                <a:ln w="12700" cmpd="sng">
                  <a:noFill/>
                  <a:prstDash val="solid"/>
                </a:ln>
                <a:solidFill>
                  <a:srgbClr val="1C315A"/>
                </a:solidFill>
                <a:latin typeface="+mn-lt"/>
                <a:ea typeface="+mn-ea"/>
                <a:cs typeface="+mn-cs"/>
              </a:rPr>
              <a:t>casting happens whenever you're not </a:t>
            </a:r>
            <a:r>
              <a:rPr lang="en-US" sz="2800" dirty="0" smtClean="0">
                <a:ln w="12700" cmpd="sng">
                  <a:noFill/>
                  <a:prstDash val="solid"/>
                </a:ln>
                <a:solidFill>
                  <a:srgbClr val="1C315A"/>
                </a:solidFill>
                <a:latin typeface="+mn-lt"/>
                <a:ea typeface="+mn-ea"/>
                <a:cs typeface="+mn-cs"/>
              </a:rPr>
              <a:t>going to </a:t>
            </a:r>
            <a:r>
              <a:rPr lang="en-US" sz="2800" dirty="0">
                <a:ln w="12700" cmpd="sng">
                  <a:noFill/>
                  <a:prstDash val="solid"/>
                </a:ln>
                <a:solidFill>
                  <a:srgbClr val="1C315A"/>
                </a:solidFill>
                <a:latin typeface="+mn-lt"/>
                <a:ea typeface="+mn-ea"/>
                <a:cs typeface="+mn-cs"/>
              </a:rPr>
              <a:t>lose data </a:t>
            </a: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endParaRPr lang="en-US" sz="5400" dirty="0">
              <a:ln w="12700" cmpd="sng">
                <a:noFill/>
                <a:prstDash val="solid"/>
              </a:ln>
              <a:solidFill>
                <a:srgbClr val="1C315A"/>
              </a:solidFill>
              <a:latin typeface="+mn-lt"/>
              <a:ea typeface="+mn-ea"/>
              <a:cs typeface="+mn-cs"/>
            </a:endParaRPr>
          </a:p>
        </p:txBody>
      </p:sp>
      <p:pic>
        <p:nvPicPr>
          <p:cNvPr id="3" name="Picture 2"/>
          <p:cNvPicPr>
            <a:picLocks noChangeAspect="1"/>
          </p:cNvPicPr>
          <p:nvPr/>
        </p:nvPicPr>
        <p:blipFill>
          <a:blip r:embed="rId2"/>
          <a:stretch>
            <a:fillRect/>
          </a:stretch>
        </p:blipFill>
        <p:spPr>
          <a:xfrm>
            <a:off x="1514239" y="2218783"/>
            <a:ext cx="9304449" cy="1670030"/>
          </a:xfrm>
          <a:prstGeom prst="rect">
            <a:avLst/>
          </a:prstGeom>
        </p:spPr>
      </p:pic>
      <p:pic>
        <p:nvPicPr>
          <p:cNvPr id="4" name="Picture 3"/>
          <p:cNvPicPr>
            <a:picLocks noChangeAspect="1"/>
          </p:cNvPicPr>
          <p:nvPr/>
        </p:nvPicPr>
        <p:blipFill>
          <a:blip r:embed="rId3"/>
          <a:stretch>
            <a:fillRect/>
          </a:stretch>
        </p:blipFill>
        <p:spPr>
          <a:xfrm>
            <a:off x="1514238" y="4062695"/>
            <a:ext cx="3566605" cy="951094"/>
          </a:xfrm>
          <a:prstGeom prst="rect">
            <a:avLst/>
          </a:prstGeom>
        </p:spPr>
      </p:pic>
    </p:spTree>
    <p:extLst>
      <p:ext uri="{BB962C8B-B14F-4D97-AF65-F5344CB8AC3E}">
        <p14:creationId xmlns:p14="http://schemas.microsoft.com/office/powerpoint/2010/main" val="33541475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CD7D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277510"/>
          </a:xfrm>
        </p:spPr>
        <p:txBody>
          <a:bodyPr>
            <a:normAutofit/>
          </a:bodyPr>
          <a:lstStyle/>
          <a:p>
            <a:r>
              <a:rPr lang="en-US" dirty="0" smtClean="0">
                <a:ln w="12700" cmpd="sng">
                  <a:noFill/>
                  <a:prstDash val="solid"/>
                </a:ln>
                <a:solidFill>
                  <a:srgbClr val="1C315A"/>
                </a:solidFill>
                <a:latin typeface="+mn-lt"/>
                <a:ea typeface="+mn-ea"/>
                <a:cs typeface="+mn-cs"/>
              </a:rPr>
              <a:t>Explicit Casting</a:t>
            </a:r>
            <a:r>
              <a:rPr lang="en-US" sz="5400" dirty="0">
                <a:ln w="12700" cmpd="sng">
                  <a:noFill/>
                  <a:prstDash val="solid"/>
                </a:ln>
                <a:solidFill>
                  <a:srgbClr val="1C315A"/>
                </a:solidFill>
                <a:latin typeface="+mn-lt"/>
                <a:ea typeface="+mn-ea"/>
                <a:cs typeface="+mn-cs"/>
              </a:rPr>
              <a:t/>
            </a:r>
            <a:br>
              <a:rPr lang="en-US" sz="54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C</a:t>
            </a:r>
            <a:r>
              <a:rPr lang="en-US" sz="2800" dirty="0" smtClean="0">
                <a:ln w="12700" cmpd="sng">
                  <a:noFill/>
                  <a:prstDash val="solid"/>
                </a:ln>
                <a:solidFill>
                  <a:srgbClr val="1C315A"/>
                </a:solidFill>
                <a:latin typeface="+mn-lt"/>
                <a:ea typeface="+mn-ea"/>
                <a:cs typeface="+mn-cs"/>
              </a:rPr>
              <a:t>an only happen between compatible types</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All numeric values can be Explicitly Casted to each other</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But we cannot cast a string to a number</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To convert String to Numeric type we use the wrapper class for that type</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endParaRPr lang="en-US" sz="5400" dirty="0">
              <a:ln w="12700" cmpd="sng">
                <a:noFill/>
                <a:prstDash val="solid"/>
              </a:ln>
              <a:solidFill>
                <a:srgbClr val="1C315A"/>
              </a:solidFill>
              <a:latin typeface="+mn-lt"/>
              <a:ea typeface="+mn-ea"/>
              <a:cs typeface="+mn-cs"/>
            </a:endParaRPr>
          </a:p>
        </p:txBody>
      </p:sp>
      <p:pic>
        <p:nvPicPr>
          <p:cNvPr id="5" name="Picture 4"/>
          <p:cNvPicPr>
            <a:picLocks noChangeAspect="1"/>
          </p:cNvPicPr>
          <p:nvPr/>
        </p:nvPicPr>
        <p:blipFill>
          <a:blip r:embed="rId2"/>
          <a:stretch>
            <a:fillRect/>
          </a:stretch>
        </p:blipFill>
        <p:spPr>
          <a:xfrm>
            <a:off x="3929103" y="2542120"/>
            <a:ext cx="4326945" cy="872424"/>
          </a:xfrm>
          <a:prstGeom prst="rect">
            <a:avLst/>
          </a:prstGeom>
        </p:spPr>
      </p:pic>
      <p:pic>
        <p:nvPicPr>
          <p:cNvPr id="6" name="Picture 5"/>
          <p:cNvPicPr>
            <a:picLocks noChangeAspect="1"/>
          </p:cNvPicPr>
          <p:nvPr/>
        </p:nvPicPr>
        <p:blipFill>
          <a:blip r:embed="rId3"/>
          <a:stretch>
            <a:fillRect/>
          </a:stretch>
        </p:blipFill>
        <p:spPr>
          <a:xfrm>
            <a:off x="303376" y="4143621"/>
            <a:ext cx="5943311" cy="1142292"/>
          </a:xfrm>
          <a:prstGeom prst="rect">
            <a:avLst/>
          </a:prstGeom>
        </p:spPr>
      </p:pic>
      <p:pic>
        <p:nvPicPr>
          <p:cNvPr id="7" name="Picture 6"/>
          <p:cNvPicPr>
            <a:picLocks noChangeAspect="1"/>
          </p:cNvPicPr>
          <p:nvPr/>
        </p:nvPicPr>
        <p:blipFill>
          <a:blip r:embed="rId4"/>
          <a:stretch>
            <a:fillRect/>
          </a:stretch>
        </p:blipFill>
        <p:spPr>
          <a:xfrm>
            <a:off x="4839184" y="5527497"/>
            <a:ext cx="7034048" cy="1130157"/>
          </a:xfrm>
          <a:prstGeom prst="rect">
            <a:avLst/>
          </a:prstGeom>
        </p:spPr>
      </p:pic>
    </p:spTree>
    <p:extLst>
      <p:ext uri="{BB962C8B-B14F-4D97-AF65-F5344CB8AC3E}">
        <p14:creationId xmlns:p14="http://schemas.microsoft.com/office/powerpoint/2010/main" val="3227154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4935" y="0"/>
            <a:ext cx="11383766" cy="1196547"/>
          </a:xfrm>
        </p:spPr>
        <p:txBody>
          <a:bodyPr>
            <a:normAutofit/>
          </a:bodyPr>
          <a:lstStyle/>
          <a:p>
            <a:r>
              <a:rPr lang="en-US" dirty="0" smtClean="0">
                <a:solidFill>
                  <a:srgbClr val="DCDADA"/>
                </a:solidFill>
              </a:rPr>
              <a:t>Math Class</a:t>
            </a:r>
            <a:endParaRPr lang="en-US" dirty="0">
              <a:solidFill>
                <a:srgbClr val="DCDADA"/>
              </a:solidFill>
            </a:endParaRPr>
          </a:p>
        </p:txBody>
      </p:sp>
      <p:pic>
        <p:nvPicPr>
          <p:cNvPr id="4" name="Picture 3"/>
          <p:cNvPicPr>
            <a:picLocks noChangeAspect="1"/>
          </p:cNvPicPr>
          <p:nvPr/>
        </p:nvPicPr>
        <p:blipFill>
          <a:blip r:embed="rId2"/>
          <a:stretch>
            <a:fillRect/>
          </a:stretch>
        </p:blipFill>
        <p:spPr>
          <a:xfrm>
            <a:off x="291196" y="1062481"/>
            <a:ext cx="6077262" cy="387370"/>
          </a:xfrm>
          <a:prstGeom prst="rect">
            <a:avLst/>
          </a:prstGeom>
        </p:spPr>
      </p:pic>
      <p:pic>
        <p:nvPicPr>
          <p:cNvPr id="5" name="Picture 4"/>
          <p:cNvPicPr>
            <a:picLocks noChangeAspect="1"/>
          </p:cNvPicPr>
          <p:nvPr/>
        </p:nvPicPr>
        <p:blipFill>
          <a:blip r:embed="rId3"/>
          <a:stretch>
            <a:fillRect/>
          </a:stretch>
        </p:blipFill>
        <p:spPr>
          <a:xfrm>
            <a:off x="316596" y="1674557"/>
            <a:ext cx="6845652" cy="406421"/>
          </a:xfrm>
          <a:prstGeom prst="rect">
            <a:avLst/>
          </a:prstGeom>
        </p:spPr>
      </p:pic>
      <p:pic>
        <p:nvPicPr>
          <p:cNvPr id="7" name="Picture 6"/>
          <p:cNvPicPr>
            <a:picLocks noChangeAspect="1"/>
          </p:cNvPicPr>
          <p:nvPr/>
        </p:nvPicPr>
        <p:blipFill>
          <a:blip r:embed="rId4"/>
          <a:stretch>
            <a:fillRect/>
          </a:stretch>
        </p:blipFill>
        <p:spPr>
          <a:xfrm>
            <a:off x="291196" y="2358629"/>
            <a:ext cx="7067913" cy="400071"/>
          </a:xfrm>
          <a:prstGeom prst="rect">
            <a:avLst/>
          </a:prstGeom>
        </p:spPr>
      </p:pic>
      <p:pic>
        <p:nvPicPr>
          <p:cNvPr id="8" name="Picture 7"/>
          <p:cNvPicPr>
            <a:picLocks noChangeAspect="1"/>
          </p:cNvPicPr>
          <p:nvPr/>
        </p:nvPicPr>
        <p:blipFill>
          <a:blip r:embed="rId5"/>
          <a:stretch>
            <a:fillRect/>
          </a:stretch>
        </p:blipFill>
        <p:spPr>
          <a:xfrm>
            <a:off x="316596" y="4574170"/>
            <a:ext cx="7463136" cy="1965179"/>
          </a:xfrm>
          <a:prstGeom prst="rect">
            <a:avLst/>
          </a:prstGeom>
        </p:spPr>
      </p:pic>
      <p:pic>
        <p:nvPicPr>
          <p:cNvPr id="9" name="Picture 8"/>
          <p:cNvPicPr>
            <a:picLocks noChangeAspect="1"/>
          </p:cNvPicPr>
          <p:nvPr/>
        </p:nvPicPr>
        <p:blipFill>
          <a:blip r:embed="rId6"/>
          <a:stretch>
            <a:fillRect/>
          </a:stretch>
        </p:blipFill>
        <p:spPr>
          <a:xfrm>
            <a:off x="291196" y="3130896"/>
            <a:ext cx="5863024" cy="392915"/>
          </a:xfrm>
          <a:prstGeom prst="rect">
            <a:avLst/>
          </a:prstGeom>
        </p:spPr>
      </p:pic>
      <p:pic>
        <p:nvPicPr>
          <p:cNvPr id="10" name="Picture 9"/>
          <p:cNvPicPr>
            <a:picLocks noChangeAspect="1"/>
          </p:cNvPicPr>
          <p:nvPr/>
        </p:nvPicPr>
        <p:blipFill>
          <a:blip r:embed="rId7"/>
          <a:stretch>
            <a:fillRect/>
          </a:stretch>
        </p:blipFill>
        <p:spPr>
          <a:xfrm>
            <a:off x="291196" y="3630523"/>
            <a:ext cx="8472339" cy="357071"/>
          </a:xfrm>
          <a:prstGeom prst="rect">
            <a:avLst/>
          </a:prstGeom>
        </p:spPr>
      </p:pic>
    </p:spTree>
    <p:extLst>
      <p:ext uri="{BB962C8B-B14F-4D97-AF65-F5344CB8AC3E}">
        <p14:creationId xmlns:p14="http://schemas.microsoft.com/office/powerpoint/2010/main" val="1146334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4935" y="0"/>
            <a:ext cx="11383766" cy="1196547"/>
          </a:xfrm>
        </p:spPr>
        <p:txBody>
          <a:bodyPr>
            <a:normAutofit/>
          </a:bodyPr>
          <a:lstStyle/>
          <a:p>
            <a:r>
              <a:rPr lang="en-US" dirty="0" smtClean="0">
                <a:solidFill>
                  <a:srgbClr val="DCDADA"/>
                </a:solidFill>
              </a:rPr>
              <a:t>Reading Input</a:t>
            </a:r>
            <a:endParaRPr lang="en-US" dirty="0">
              <a:solidFill>
                <a:srgbClr val="DCDADA"/>
              </a:solidFill>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84697" y="1196547"/>
            <a:ext cx="9055657" cy="1886918"/>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4697" y="3500380"/>
            <a:ext cx="8715623" cy="1795947"/>
          </a:xfrm>
          <a:prstGeom prst="rect">
            <a:avLst/>
          </a:prstGeom>
        </p:spPr>
      </p:pic>
      <p:pic>
        <p:nvPicPr>
          <p:cNvPr id="11" name="Picture 10"/>
          <p:cNvPicPr>
            <a:picLocks noChangeAspect="1"/>
          </p:cNvPicPr>
          <p:nvPr/>
        </p:nvPicPr>
        <p:blipFill>
          <a:blip r:embed="rId6"/>
          <a:stretch>
            <a:fillRect/>
          </a:stretch>
        </p:blipFill>
        <p:spPr>
          <a:xfrm>
            <a:off x="384697" y="5713242"/>
            <a:ext cx="9123648" cy="512897"/>
          </a:xfrm>
          <a:prstGeom prst="rect">
            <a:avLst/>
          </a:prstGeom>
        </p:spPr>
      </p:pic>
    </p:spTree>
    <p:extLst>
      <p:ext uri="{BB962C8B-B14F-4D97-AF65-F5344CB8AC3E}">
        <p14:creationId xmlns:p14="http://schemas.microsoft.com/office/powerpoint/2010/main" val="59158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027906"/>
            <a:ext cx="12192000" cy="4849856"/>
          </a:xfrm>
          <a:prstGeom prst="rect">
            <a:avLst/>
          </a:prstGeom>
        </p:spPr>
      </p:pic>
    </p:spTree>
    <p:extLst>
      <p:ext uri="{BB962C8B-B14F-4D97-AF65-F5344CB8AC3E}">
        <p14:creationId xmlns:p14="http://schemas.microsoft.com/office/powerpoint/2010/main" val="2054494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D7D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185043"/>
          </a:xfrm>
        </p:spPr>
        <p:txBody>
          <a:bodyPr>
            <a:normAutofit/>
          </a:bodyPr>
          <a:lstStyle/>
          <a:p>
            <a:r>
              <a:rPr lang="en-US" sz="7200" dirty="0" smtClean="0">
                <a:ln w="12700" cmpd="sng">
                  <a:noFill/>
                  <a:prstDash val="solid"/>
                </a:ln>
                <a:solidFill>
                  <a:srgbClr val="1C315A"/>
                </a:solidFill>
                <a:latin typeface="+mn-lt"/>
                <a:ea typeface="+mn-ea"/>
                <a:cs typeface="+mn-cs"/>
              </a:rPr>
              <a:t>Class</a:t>
            </a:r>
            <a:r>
              <a:rPr lang="en-US" sz="5400" dirty="0" smtClean="0">
                <a:ln w="12700" cmpd="sng">
                  <a:noFill/>
                  <a:prstDash val="solid"/>
                </a:ln>
                <a:solidFill>
                  <a:srgbClr val="1C315A"/>
                </a:solidFill>
                <a:latin typeface="+mn-lt"/>
                <a:ea typeface="+mn-ea"/>
                <a:cs typeface="+mn-cs"/>
              </a:rPr>
              <a:t/>
            </a:r>
            <a:br>
              <a:rPr lang="en-US" sz="5400" dirty="0" smtClean="0">
                <a:ln w="12700" cmpd="sng">
                  <a:noFill/>
                  <a:prstDash val="solid"/>
                </a:ln>
                <a:solidFill>
                  <a:srgbClr val="1C315A"/>
                </a:solidFill>
                <a:latin typeface="+mn-lt"/>
                <a:ea typeface="+mn-ea"/>
                <a:cs typeface="+mn-cs"/>
              </a:rPr>
            </a:br>
            <a:r>
              <a:rPr lang="en-US" sz="5400" dirty="0">
                <a:ln w="12700" cmpd="sng">
                  <a:noFill/>
                  <a:prstDash val="solid"/>
                </a:ln>
                <a:solidFill>
                  <a:srgbClr val="1C315A"/>
                </a:solidFill>
                <a:latin typeface="+mn-lt"/>
                <a:ea typeface="+mn-ea"/>
                <a:cs typeface="+mn-cs"/>
              </a:rPr>
              <a:t/>
            </a:r>
            <a:br>
              <a:rPr lang="en-US" sz="5400" dirty="0">
                <a:ln w="12700" cmpd="sng">
                  <a:noFill/>
                  <a:prstDash val="solid"/>
                </a:ln>
                <a:solidFill>
                  <a:srgbClr val="1C315A"/>
                </a:solidFill>
                <a:latin typeface="+mn-lt"/>
                <a:ea typeface="+mn-ea"/>
                <a:cs typeface="+mn-cs"/>
              </a:rPr>
            </a:br>
            <a:r>
              <a:rPr lang="en-US" sz="5400" dirty="0" smtClean="0">
                <a:ln w="12700" cmpd="sng">
                  <a:noFill/>
                  <a:prstDash val="solid"/>
                </a:ln>
                <a:solidFill>
                  <a:srgbClr val="1C315A"/>
                </a:solidFill>
                <a:latin typeface="+mn-lt"/>
                <a:ea typeface="+mn-ea"/>
                <a:cs typeface="+mn-cs"/>
              </a:rPr>
              <a:t>A container </a:t>
            </a:r>
            <a:r>
              <a:rPr lang="en-US" sz="5400" dirty="0">
                <a:ln w="12700" cmpd="sng">
                  <a:noFill/>
                  <a:prstDash val="solid"/>
                </a:ln>
                <a:solidFill>
                  <a:srgbClr val="1C315A"/>
                </a:solidFill>
                <a:latin typeface="+mn-lt"/>
                <a:ea typeface="+mn-ea"/>
                <a:cs typeface="+mn-cs"/>
              </a:rPr>
              <a:t>of related </a:t>
            </a:r>
            <a:r>
              <a:rPr lang="en-US" sz="5400" dirty="0" smtClean="0">
                <a:ln w="12700" cmpd="sng">
                  <a:noFill/>
                  <a:prstDash val="solid"/>
                </a:ln>
                <a:solidFill>
                  <a:srgbClr val="1C315A"/>
                </a:solidFill>
                <a:latin typeface="+mn-lt"/>
                <a:ea typeface="+mn-ea"/>
                <a:cs typeface="+mn-cs"/>
              </a:rPr>
              <a:t>functions</a:t>
            </a:r>
            <a:r>
              <a:rPr lang="en-US" sz="5400" dirty="0">
                <a:ln w="12700" cmpd="sng">
                  <a:noFill/>
                  <a:prstDash val="solid"/>
                </a:ln>
                <a:solidFill>
                  <a:srgbClr val="1C315A"/>
                </a:solidFill>
                <a:latin typeface="+mn-lt"/>
                <a:ea typeface="+mn-ea"/>
                <a:cs typeface="+mn-cs"/>
              </a:rPr>
              <a:t/>
            </a:r>
            <a:br>
              <a:rPr lang="en-US" sz="54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To organize our code</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Every Java program should have at least one class that contains the main function</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
            </a:r>
            <a:br>
              <a:rPr lang="en-US" sz="2800" dirty="0" smtClean="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We refer to functions inside classes as Methods</a:t>
            </a:r>
            <a:br>
              <a:rPr lang="en-US" sz="2800" dirty="0" smtClean="0">
                <a:ln w="12700" cmpd="sng">
                  <a:noFill/>
                  <a:prstDash val="solid"/>
                </a:ln>
                <a:solidFill>
                  <a:srgbClr val="1C315A"/>
                </a:solidFill>
                <a:latin typeface="+mn-lt"/>
                <a:ea typeface="+mn-ea"/>
                <a:cs typeface="+mn-cs"/>
              </a:rPr>
            </a:br>
            <a:r>
              <a:rPr lang="en-US" sz="2800" dirty="0">
                <a:ln w="12700" cmpd="sng">
                  <a:noFill/>
                  <a:prstDash val="solid"/>
                </a:ln>
                <a:solidFill>
                  <a:srgbClr val="1C315A"/>
                </a:solidFill>
                <a:latin typeface="+mn-lt"/>
                <a:ea typeface="+mn-ea"/>
                <a:cs typeface="+mn-cs"/>
              </a:rPr>
              <a:t/>
            </a:r>
            <a:br>
              <a:rPr lang="en-US" sz="2800" dirty="0">
                <a:ln w="12700" cmpd="sng">
                  <a:noFill/>
                  <a:prstDash val="solid"/>
                </a:ln>
                <a:solidFill>
                  <a:srgbClr val="1C315A"/>
                </a:solidFill>
                <a:latin typeface="+mn-lt"/>
                <a:ea typeface="+mn-ea"/>
                <a:cs typeface="+mn-cs"/>
              </a:rPr>
            </a:br>
            <a:r>
              <a:rPr lang="en-US" sz="2800" dirty="0" smtClean="0">
                <a:ln w="12700" cmpd="sng">
                  <a:noFill/>
                  <a:prstDash val="solid"/>
                </a:ln>
                <a:solidFill>
                  <a:srgbClr val="1C315A"/>
                </a:solidFill>
                <a:latin typeface="+mn-lt"/>
                <a:ea typeface="+mn-ea"/>
                <a:cs typeface="+mn-cs"/>
              </a:rPr>
              <a:t>All Classes and Methods have an Access Modifier</a:t>
            </a:r>
            <a:endParaRPr lang="en-US" sz="5400" dirty="0">
              <a:ln w="12700" cmpd="sng">
                <a:noFill/>
                <a:prstDash val="solid"/>
              </a:ln>
              <a:solidFill>
                <a:srgbClr val="1C315A"/>
              </a:solidFill>
              <a:latin typeface="+mn-lt"/>
              <a:ea typeface="+mn-ea"/>
              <a:cs typeface="+mn-cs"/>
            </a:endParaRPr>
          </a:p>
        </p:txBody>
      </p:sp>
    </p:spTree>
    <p:extLst>
      <p:ext uri="{BB962C8B-B14F-4D97-AF65-F5344CB8AC3E}">
        <p14:creationId xmlns:p14="http://schemas.microsoft.com/office/powerpoint/2010/main" val="3426139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DCDADA"/>
                </a:solidFill>
              </a:rPr>
              <a:t>Mortgage Calculator</a:t>
            </a:r>
            <a:endParaRPr lang="en-US" dirty="0">
              <a:solidFill>
                <a:srgbClr val="DCDADA"/>
              </a:solidFill>
            </a:endParaRPr>
          </a:p>
        </p:txBody>
      </p:sp>
      <p:pic>
        <p:nvPicPr>
          <p:cNvPr id="3" name="20240310-1756-37.732978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693"/>
          <a:stretch/>
        </p:blipFill>
        <p:spPr>
          <a:xfrm>
            <a:off x="223618" y="1673751"/>
            <a:ext cx="8858736" cy="5065114"/>
          </a:xfrm>
          <a:prstGeom prst="rect">
            <a:avLst/>
          </a:prstGeom>
        </p:spPr>
      </p:pic>
      <p:pic>
        <p:nvPicPr>
          <p:cNvPr id="4" name="Picture 3"/>
          <p:cNvPicPr>
            <a:picLocks noChangeAspect="1"/>
          </p:cNvPicPr>
          <p:nvPr/>
        </p:nvPicPr>
        <p:blipFill>
          <a:blip r:embed="rId5"/>
          <a:stretch>
            <a:fillRect/>
          </a:stretch>
        </p:blipFill>
        <p:spPr>
          <a:xfrm>
            <a:off x="6253606" y="3197836"/>
            <a:ext cx="5657496" cy="3463429"/>
          </a:xfrm>
          <a:prstGeom prst="rect">
            <a:avLst/>
          </a:prstGeom>
        </p:spPr>
      </p:pic>
    </p:spTree>
    <p:extLst>
      <p:ext uri="{BB962C8B-B14F-4D97-AF65-F5344CB8AC3E}">
        <p14:creationId xmlns:p14="http://schemas.microsoft.com/office/powerpoint/2010/main" val="435338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315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6958" y="632254"/>
            <a:ext cx="11456542" cy="2532187"/>
          </a:xfrm>
        </p:spPr>
        <p:txBody>
          <a:bodyPr>
            <a:noAutofit/>
          </a:bodyPr>
          <a:lstStyle/>
          <a:p>
            <a:r>
              <a:rPr lang="en-US" sz="4800" dirty="0">
                <a:ln w="12700" cmpd="sng">
                  <a:noFill/>
                  <a:prstDash val="solid"/>
                </a:ln>
                <a:solidFill>
                  <a:srgbClr val="F3EBD9"/>
                </a:solidFill>
                <a:latin typeface="+mn-lt"/>
                <a:ea typeface="+mn-ea"/>
                <a:cs typeface="+mn-cs"/>
              </a:rPr>
              <a:t>Access Modifier</a:t>
            </a:r>
            <a:br>
              <a:rPr lang="en-US" sz="4800" dirty="0">
                <a:ln w="12700" cmpd="sng">
                  <a:noFill/>
                  <a:prstDash val="solid"/>
                </a:ln>
                <a:solidFill>
                  <a:srgbClr val="F3EBD9"/>
                </a:solidFill>
                <a:latin typeface="+mn-lt"/>
                <a:ea typeface="+mn-ea"/>
                <a:cs typeface="+mn-cs"/>
              </a:rPr>
            </a:br>
            <a:r>
              <a:rPr lang="en-US" sz="2800" dirty="0">
                <a:ln w="12700" cmpd="sng">
                  <a:noFill/>
                  <a:prstDash val="solid"/>
                </a:ln>
                <a:solidFill>
                  <a:srgbClr val="F3EBD9"/>
                </a:solidFill>
                <a:latin typeface="+mn-lt"/>
                <a:ea typeface="+mn-ea"/>
                <a:cs typeface="+mn-cs"/>
              </a:rPr>
              <a:t/>
            </a:r>
            <a:br>
              <a:rPr lang="en-US" sz="2800" dirty="0">
                <a:ln w="12700" cmpd="sng">
                  <a:noFill/>
                  <a:prstDash val="solid"/>
                </a:ln>
                <a:solidFill>
                  <a:srgbClr val="F3EBD9"/>
                </a:solidFill>
                <a:latin typeface="+mn-lt"/>
                <a:ea typeface="+mn-ea"/>
                <a:cs typeface="+mn-cs"/>
              </a:rPr>
            </a:br>
            <a:r>
              <a:rPr lang="en-US" sz="4000" dirty="0">
                <a:ln w="12700" cmpd="sng">
                  <a:noFill/>
                  <a:prstDash val="solid"/>
                </a:ln>
                <a:solidFill>
                  <a:srgbClr val="F3EBD9"/>
                </a:solidFill>
                <a:latin typeface="+mn-lt"/>
                <a:ea typeface="+mn-ea"/>
                <a:cs typeface="+mn-cs"/>
              </a:rPr>
              <a:t>A special keyword that determines if other classes and methods in this program can access these classes and methods like Public and Private</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74068" y="3739793"/>
            <a:ext cx="8330133" cy="2953820"/>
          </a:xfrm>
          <a:prstGeom prst="rect">
            <a:avLst/>
          </a:prstGeom>
        </p:spPr>
      </p:pic>
    </p:spTree>
    <p:extLst>
      <p:ext uri="{BB962C8B-B14F-4D97-AF65-F5344CB8AC3E}">
        <p14:creationId xmlns:p14="http://schemas.microsoft.com/office/powerpoint/2010/main" val="282843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4912" y="2779929"/>
            <a:ext cx="2024009" cy="1381481"/>
          </a:xfrm>
        </p:spPr>
        <p:txBody>
          <a:bodyPr>
            <a:noAutofit/>
          </a:bodyPr>
          <a:lstStyle/>
          <a:p>
            <a:r>
              <a:rPr lang="en-US" sz="3600" dirty="0" smtClean="0">
                <a:ln w="12700" cmpd="sng">
                  <a:noFill/>
                  <a:prstDash val="solid"/>
                </a:ln>
                <a:solidFill>
                  <a:schemeClr val="bg1"/>
                </a:solidFill>
                <a:latin typeface="+mn-lt"/>
                <a:ea typeface="+mn-ea"/>
                <a:cs typeface="+mn-cs"/>
              </a:rPr>
              <a:t>Classes</a:t>
            </a:r>
            <a:br>
              <a:rPr lang="en-US" sz="3600" dirty="0" smtClean="0">
                <a:ln w="12700" cmpd="sng">
                  <a:noFill/>
                  <a:prstDash val="solid"/>
                </a:ln>
                <a:solidFill>
                  <a:schemeClr val="bg1"/>
                </a:solidFill>
                <a:latin typeface="+mn-lt"/>
                <a:ea typeface="+mn-ea"/>
                <a:cs typeface="+mn-cs"/>
              </a:rPr>
            </a:br>
            <a:r>
              <a:rPr lang="en-US" sz="3600" dirty="0">
                <a:ln w="12700" cmpd="sng">
                  <a:noFill/>
                  <a:prstDash val="solid"/>
                </a:ln>
                <a:solidFill>
                  <a:schemeClr val="bg1"/>
                </a:solidFill>
                <a:latin typeface="+mn-lt"/>
                <a:ea typeface="+mn-ea"/>
                <a:cs typeface="+mn-cs"/>
              </a:rPr>
              <a:t/>
            </a:r>
            <a:br>
              <a:rPr lang="en-US" sz="3600" dirty="0">
                <a:ln w="12700" cmpd="sng">
                  <a:noFill/>
                  <a:prstDash val="solid"/>
                </a:ln>
                <a:solidFill>
                  <a:schemeClr val="bg1"/>
                </a:solidFill>
                <a:latin typeface="+mn-lt"/>
                <a:ea typeface="+mn-ea"/>
                <a:cs typeface="+mn-cs"/>
              </a:rPr>
            </a:br>
            <a:r>
              <a:rPr lang="en-US" sz="3600" dirty="0" smtClean="0">
                <a:ln w="12700" cmpd="sng">
                  <a:noFill/>
                  <a:prstDash val="solid"/>
                </a:ln>
                <a:solidFill>
                  <a:schemeClr val="bg1"/>
                </a:solidFill>
                <a:latin typeface="+mn-lt"/>
                <a:ea typeface="+mn-ea"/>
                <a:cs typeface="+mn-cs"/>
              </a:rPr>
              <a:t>Methods</a:t>
            </a:r>
            <a:endParaRPr lang="en-US" sz="2800" dirty="0">
              <a:ln w="12700" cmpd="sng">
                <a:noFill/>
                <a:prstDash val="solid"/>
              </a:ln>
              <a:solidFill>
                <a:schemeClr val="bg1"/>
              </a:solidFill>
              <a:latin typeface="+mn-lt"/>
              <a:ea typeface="+mn-ea"/>
              <a:cs typeface="+mn-cs"/>
            </a:endParaRPr>
          </a:p>
        </p:txBody>
      </p:sp>
      <p:pic>
        <p:nvPicPr>
          <p:cNvPr id="4" name="Picture 3"/>
          <p:cNvPicPr>
            <a:picLocks noChangeAspect="1"/>
          </p:cNvPicPr>
          <p:nvPr/>
        </p:nvPicPr>
        <p:blipFill rotWithShape="1">
          <a:blip r:embed="rId2">
            <a:duotone>
              <a:prstClr val="black"/>
              <a:srgbClr val="DCD7D2">
                <a:tint val="45000"/>
                <a:satMod val="400000"/>
              </a:srgbClr>
            </a:duotone>
            <a:extLst>
              <a:ext uri="{BEBA8EAE-BF5A-486C-A8C5-ECC9F3942E4B}">
                <a14:imgProps xmlns:a14="http://schemas.microsoft.com/office/drawing/2010/main">
                  <a14:imgLayer r:embed="rId3">
                    <a14:imgEffect>
                      <a14:backgroundRemoval t="9756" b="89837" l="0" r="90000">
                        <a14:foregroundMark x1="388" y1="54472" x2="56796" y2="55285"/>
                      </a14:backgroundRemoval>
                    </a14:imgEffect>
                    <a14:imgEffect>
                      <a14:sharpenSoften amount="25000"/>
                    </a14:imgEffect>
                  </a14:imgLayer>
                </a14:imgProps>
              </a:ext>
            </a:extLst>
          </a:blip>
          <a:srcRect r="41349"/>
          <a:stretch/>
        </p:blipFill>
        <p:spPr>
          <a:xfrm>
            <a:off x="-1" y="2250040"/>
            <a:ext cx="6164495" cy="2502904"/>
          </a:xfrm>
          <a:prstGeom prst="rect">
            <a:avLst/>
          </a:prstGeom>
        </p:spPr>
      </p:pic>
      <p:sp>
        <p:nvSpPr>
          <p:cNvPr id="6" name="Title 1"/>
          <p:cNvSpPr txBox="1">
            <a:spLocks/>
          </p:cNvSpPr>
          <p:nvPr/>
        </p:nvSpPr>
        <p:spPr>
          <a:xfrm>
            <a:off x="569358" y="784654"/>
            <a:ext cx="11456542" cy="13814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mtClean="0">
                <a:ln w="12700" cmpd="sng">
                  <a:noFill/>
                  <a:prstDash val="solid"/>
                </a:ln>
                <a:solidFill>
                  <a:schemeClr val="bg1"/>
                </a:solidFill>
                <a:latin typeface="+mn-lt"/>
                <a:ea typeface="+mn-ea"/>
                <a:cs typeface="+mn-cs"/>
              </a:rPr>
              <a:t>Naming Conventions</a:t>
            </a:r>
            <a:endParaRPr lang="en-US" sz="4000" dirty="0">
              <a:ln w="12700" cmpd="sng">
                <a:noFill/>
                <a:prstDash val="solid"/>
              </a:ln>
              <a:solidFill>
                <a:schemeClr val="bg1"/>
              </a:solidFill>
              <a:latin typeface="+mn-lt"/>
              <a:ea typeface="+mn-ea"/>
              <a:cs typeface="+mn-cs"/>
            </a:endParaRPr>
          </a:p>
        </p:txBody>
      </p:sp>
    </p:spTree>
    <p:extLst>
      <p:ext uri="{BB962C8B-B14F-4D97-AF65-F5344CB8AC3E}">
        <p14:creationId xmlns:p14="http://schemas.microsoft.com/office/powerpoint/2010/main" val="486472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D788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742" y="2676810"/>
            <a:ext cx="12089258" cy="1325563"/>
          </a:xfrm>
        </p:spPr>
        <p:txBody>
          <a:bodyPr>
            <a:noAutofit/>
          </a:bodyPr>
          <a:lstStyle/>
          <a:p>
            <a:pPr algn="ctr"/>
            <a:r>
              <a:rPr lang="en-US" sz="5400" b="1" dirty="0" smtClean="0">
                <a:solidFill>
                  <a:srgbClr val="43403B"/>
                </a:solidFill>
              </a:rPr>
              <a:t>Lets Compile and run a basic Java Program</a:t>
            </a:r>
            <a:endParaRPr lang="en-US" sz="5400" b="1" dirty="0">
              <a:solidFill>
                <a:srgbClr val="43403B"/>
              </a:solidFill>
            </a:endParaRPr>
          </a:p>
        </p:txBody>
      </p:sp>
    </p:spTree>
    <p:extLst>
      <p:ext uri="{BB962C8B-B14F-4D97-AF65-F5344CB8AC3E}">
        <p14:creationId xmlns:p14="http://schemas.microsoft.com/office/powerpoint/2010/main" val="1858063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CFA"/>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248903" y="1366464"/>
            <a:ext cx="10169454" cy="4212404"/>
          </a:xfrm>
          <a:prstGeom prst="rect">
            <a:avLst/>
          </a:prstGeom>
        </p:spPr>
      </p:pic>
    </p:spTree>
    <p:extLst>
      <p:ext uri="{BB962C8B-B14F-4D97-AF65-F5344CB8AC3E}">
        <p14:creationId xmlns:p14="http://schemas.microsoft.com/office/powerpoint/2010/main" val="21073809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C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072" y="365125"/>
            <a:ext cx="10515600" cy="1325563"/>
          </a:xfrm>
        </p:spPr>
        <p:txBody>
          <a:bodyPr>
            <a:normAutofit/>
          </a:bodyPr>
          <a:lstStyle/>
          <a:p>
            <a:r>
              <a:rPr lang="en-US" sz="5400" b="1" dirty="0">
                <a:solidFill>
                  <a:srgbClr val="4E4A44"/>
                </a:solidFill>
              </a:rPr>
              <a:t>Primitive Types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3000"/>
                    </a14:imgEffect>
                  </a14:imgLayer>
                </a14:imgProps>
              </a:ext>
            </a:extLst>
          </a:blip>
          <a:stretch>
            <a:fillRect/>
          </a:stretch>
        </p:blipFill>
        <p:spPr>
          <a:xfrm>
            <a:off x="2619910" y="1690688"/>
            <a:ext cx="7522598" cy="4821216"/>
          </a:xfrm>
          <a:prstGeom prst="rect">
            <a:avLst/>
          </a:prstGeom>
        </p:spPr>
      </p:pic>
    </p:spTree>
    <p:extLst>
      <p:ext uri="{BB962C8B-B14F-4D97-AF65-F5344CB8AC3E}">
        <p14:creationId xmlns:p14="http://schemas.microsoft.com/office/powerpoint/2010/main" val="1241699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793</Words>
  <Application>Microsoft Office PowerPoint</Application>
  <PresentationFormat>Widescreen</PresentationFormat>
  <Paragraphs>57</Paragraphs>
  <Slides>40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Week 2</vt:lpstr>
      <vt:lpstr>PowerPoint Presentation</vt:lpstr>
      <vt:lpstr>PowerPoint Presentation</vt:lpstr>
      <vt:lpstr>Class  A container of related functions  To organize our code  Every Java program should have at least one class that contains the main function  We refer to functions inside classes as Methods  All Classes and Methods have an Access Modifier</vt:lpstr>
      <vt:lpstr>Access Modifier  A special keyword that determines if other classes and methods in this program can access these classes and methods like Public and Private</vt:lpstr>
      <vt:lpstr>Classes  Methods</vt:lpstr>
      <vt:lpstr>Lets Compile and run a basic Java Program</vt:lpstr>
      <vt:lpstr>PowerPoint Presentation</vt:lpstr>
      <vt:lpstr>Primitive Types</vt:lpstr>
      <vt:lpstr>As a best practice Always use meaningful and descriptive names for your variables</vt:lpstr>
      <vt:lpstr>We can use underscore to separate large numbers to make them easies to understand, just like using commas in Math 123,456,789</vt:lpstr>
      <vt:lpstr>We can use a small L but it looks like the number 1 so it’s better to use capital</vt:lpstr>
      <vt:lpstr>Same for float and double</vt:lpstr>
      <vt:lpstr>Difference Between Primitive &amp; Reference Types</vt:lpstr>
      <vt:lpstr>PowerPoint Presentation</vt:lpstr>
      <vt:lpstr>PowerPoint Presentation</vt:lpstr>
      <vt:lpstr>PowerPoint Presentation</vt:lpstr>
      <vt:lpstr>PowerPoint Presentation</vt:lpstr>
      <vt:lpstr>Reference types are copied by the references whereas primitive types are copied by their value and these values are completely independent of each other</vt:lpstr>
      <vt:lpstr>Constants</vt:lpstr>
      <vt:lpstr>Strings</vt:lpstr>
      <vt:lpstr>Strings</vt:lpstr>
      <vt:lpstr>Strings</vt:lpstr>
      <vt:lpstr>Difference between parameters and arguments:  Parameters are the holes that we define in our methods, arguments are the actual values that we pass to these methods</vt:lpstr>
      <vt:lpstr>In Java strings are immutable we cannot mutate them we cannot change them so any methods that modify a string will always return a new string object  Lets try the methods replace, toUpperCase, toLowerCase, and trim</vt:lpstr>
      <vt:lpstr>To include Double quotations in our strings, we use back slash  \”  To include a back slash in our strings, we use back slash  \\  \n is added where you want a new line  \t is added where you want a tab</vt:lpstr>
      <vt:lpstr>Arrays</vt:lpstr>
      <vt:lpstr>By default when we print an array Java returns the string which is calculated based on the address of this object in memory</vt:lpstr>
      <vt:lpstr>To print the content of the Array we use the method toString()  This Method can receive different parameters, which is called Method Overloading </vt:lpstr>
      <vt:lpstr> This is an easier way to define arrays when you know the initial values    In Java arrays have a fixed size so once we create them we cannot add or remove additional items to them they have a fixed length  If you want to be able to add or remove additional items from an array you should use one of the collection classes that we'll talk about later in the course </vt:lpstr>
      <vt:lpstr>We can sort the Arrays using the sort method in the Array class</vt:lpstr>
      <vt:lpstr>Multi-Dimensional Arrays</vt:lpstr>
      <vt:lpstr>Expression: piece of code that produces a value  Arithmetic expression: 5+4  Arithmetic Operators: +, -, *, /, %, ++, --, +=, -=, *=, /=  Operands are the values used: 5 &amp; 4 in the example  We can apply these operators (++, --) as postfix or as prefix: x++ or ++x</vt:lpstr>
      <vt:lpstr>PowerPoint Presentation</vt:lpstr>
      <vt:lpstr>Implicit Casting  Implicit casting happens whenever you're not going to lose data   </vt:lpstr>
      <vt:lpstr>Explicit Casting  Can only happen between compatible types All numeric values can be Explicitly Casted to each other But we cannot cast a string to a number    To convert String to Numeric type we use the wrapper class for that type     </vt:lpstr>
      <vt:lpstr>Math Class</vt:lpstr>
      <vt:lpstr>Reading Input</vt:lpstr>
      <vt:lpstr>PowerPoint Presentation</vt:lpstr>
      <vt:lpstr>Mortgage Calculator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jarraro@hotmail.com</dc:creator>
  <cp:lastModifiedBy>jarraro@hotmail.com</cp:lastModifiedBy>
  <cp:revision>31</cp:revision>
  <dcterms:created xsi:type="dcterms:W3CDTF">2024-03-08T10:20:42Z</dcterms:created>
  <dcterms:modified xsi:type="dcterms:W3CDTF">2024-03-10T20:16:14Z</dcterms:modified>
</cp:coreProperties>
</file>